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3" r:id="rId1"/>
  </p:sldMasterIdLst>
  <p:notesMasterIdLst>
    <p:notesMasterId r:id="rId23"/>
  </p:notesMasterIdLst>
  <p:sldIdLst>
    <p:sldId id="270" r:id="rId2"/>
    <p:sldId id="273" r:id="rId3"/>
    <p:sldId id="280" r:id="rId4"/>
    <p:sldId id="299" r:id="rId5"/>
    <p:sldId id="257" r:id="rId6"/>
    <p:sldId id="258" r:id="rId7"/>
    <p:sldId id="259" r:id="rId8"/>
    <p:sldId id="260" r:id="rId9"/>
    <p:sldId id="261" r:id="rId10"/>
    <p:sldId id="262" r:id="rId11"/>
    <p:sldId id="286" r:id="rId12"/>
    <p:sldId id="282" r:id="rId13"/>
    <p:sldId id="281" r:id="rId14"/>
    <p:sldId id="265" r:id="rId15"/>
    <p:sldId id="266" r:id="rId16"/>
    <p:sldId id="267" r:id="rId17"/>
    <p:sldId id="268" r:id="rId18"/>
    <p:sldId id="269" r:id="rId19"/>
    <p:sldId id="298" r:id="rId20"/>
    <p:sldId id="283" r:id="rId21"/>
    <p:sldId id="271"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F00"/>
    <a:srgbClr val="FF2600"/>
    <a:srgbClr val="0432FF"/>
    <a:srgbClr val="00FDFF"/>
    <a:srgbClr val="73FE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478"/>
    <p:restoredTop sz="94716"/>
  </p:normalViewPr>
  <p:slideViewPr>
    <p:cSldViewPr snapToGrid="0">
      <p:cViewPr varScale="1">
        <p:scale>
          <a:sx n="85" d="100"/>
          <a:sy n="85" d="100"/>
        </p:scale>
        <p:origin x="1160" y="4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BDB284E-86F4-DA4D-8425-7F7DC3B4C515}" type="datetimeFigureOut">
              <a:rPr lang="en-US" smtClean="0"/>
              <a:t>7/16/25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211110E-CE69-6A44-AE89-C9E0B3BD4DE0}" type="slidenum">
              <a:rPr lang="en-US" smtClean="0"/>
              <a:t>‹#›</a:t>
            </a:fld>
            <a:endParaRPr lang="en-US"/>
          </a:p>
        </p:txBody>
      </p:sp>
    </p:spTree>
    <p:extLst>
      <p:ext uri="{BB962C8B-B14F-4D97-AF65-F5344CB8AC3E}">
        <p14:creationId xmlns:p14="http://schemas.microsoft.com/office/powerpoint/2010/main" val="2390137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211110E-CE69-6A44-AE89-C9E0B3BD4DE0}" type="slidenum">
              <a:rPr lang="en-US" smtClean="0"/>
              <a:t>3</a:t>
            </a:fld>
            <a:endParaRPr lang="en-US"/>
          </a:p>
        </p:txBody>
      </p:sp>
    </p:spTree>
    <p:extLst>
      <p:ext uri="{BB962C8B-B14F-4D97-AF65-F5344CB8AC3E}">
        <p14:creationId xmlns:p14="http://schemas.microsoft.com/office/powerpoint/2010/main" val="27350791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211110E-CE69-6A44-AE89-C9E0B3BD4DE0}" type="slidenum">
              <a:rPr lang="en-US" smtClean="0"/>
              <a:t>10</a:t>
            </a:fld>
            <a:endParaRPr lang="en-US"/>
          </a:p>
        </p:txBody>
      </p:sp>
    </p:spTree>
    <p:extLst>
      <p:ext uri="{BB962C8B-B14F-4D97-AF65-F5344CB8AC3E}">
        <p14:creationId xmlns:p14="http://schemas.microsoft.com/office/powerpoint/2010/main" val="7525541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211110E-CE69-6A44-AE89-C9E0B3BD4DE0}" type="slidenum">
              <a:rPr lang="en-US" smtClean="0"/>
              <a:t>11</a:t>
            </a:fld>
            <a:endParaRPr lang="en-US"/>
          </a:p>
        </p:txBody>
      </p:sp>
    </p:spTree>
    <p:extLst>
      <p:ext uri="{BB962C8B-B14F-4D97-AF65-F5344CB8AC3E}">
        <p14:creationId xmlns:p14="http://schemas.microsoft.com/office/powerpoint/2010/main" val="40983898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211110E-CE69-6A44-AE89-C9E0B3BD4DE0}" type="slidenum">
              <a:rPr lang="en-US" smtClean="0"/>
              <a:t>19</a:t>
            </a:fld>
            <a:endParaRPr lang="en-US"/>
          </a:p>
        </p:txBody>
      </p:sp>
    </p:spTree>
    <p:extLst>
      <p:ext uri="{BB962C8B-B14F-4D97-AF65-F5344CB8AC3E}">
        <p14:creationId xmlns:p14="http://schemas.microsoft.com/office/powerpoint/2010/main" val="15697437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656430-2A7B-1758-49E7-3F5A443A9D5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9D517CE-E881-2AC1-5A15-1FAFA1C9315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60A4A1C-2F41-31AB-D1FB-303379E370A5}"/>
              </a:ext>
            </a:extLst>
          </p:cNvPr>
          <p:cNvSpPr>
            <a:spLocks noGrp="1"/>
          </p:cNvSpPr>
          <p:nvPr>
            <p:ph type="dt" sz="half" idx="10"/>
          </p:nvPr>
        </p:nvSpPr>
        <p:spPr/>
        <p:txBody>
          <a:bodyPr/>
          <a:lstStyle/>
          <a:p>
            <a:fld id="{709BF43B-5B94-7A4D-B591-A495536E444A}" type="datetimeFigureOut">
              <a:rPr lang="en-US" smtClean="0"/>
              <a:t>7/16/25</a:t>
            </a:fld>
            <a:endParaRPr lang="en-US"/>
          </a:p>
        </p:txBody>
      </p:sp>
      <p:sp>
        <p:nvSpPr>
          <p:cNvPr id="5" name="Footer Placeholder 4">
            <a:extLst>
              <a:ext uri="{FF2B5EF4-FFF2-40B4-BE49-F238E27FC236}">
                <a16:creationId xmlns:a16="http://schemas.microsoft.com/office/drawing/2014/main" id="{6A63C8A7-A353-37F4-38C9-B94C461966D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2E3E32F-6539-8E00-C802-0F4DD3A4DA88}"/>
              </a:ext>
            </a:extLst>
          </p:cNvPr>
          <p:cNvSpPr>
            <a:spLocks noGrp="1"/>
          </p:cNvSpPr>
          <p:nvPr>
            <p:ph type="sldNum" sz="quarter" idx="12"/>
          </p:nvPr>
        </p:nvSpPr>
        <p:spPr/>
        <p:txBody>
          <a:bodyPr/>
          <a:lstStyle/>
          <a:p>
            <a:fld id="{093B7CDE-7129-E746-B62F-7D6C334B9C96}" type="slidenum">
              <a:rPr lang="en-US" smtClean="0"/>
              <a:t>‹#›</a:t>
            </a:fld>
            <a:endParaRPr lang="en-US"/>
          </a:p>
        </p:txBody>
      </p:sp>
    </p:spTree>
    <p:extLst>
      <p:ext uri="{BB962C8B-B14F-4D97-AF65-F5344CB8AC3E}">
        <p14:creationId xmlns:p14="http://schemas.microsoft.com/office/powerpoint/2010/main" val="5803478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919726-4F26-8D0C-6490-A22799AA64C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4386FC5-6409-D67C-4AD7-6FAF802A75C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9D2BC78-C111-FC2A-59A2-0AB72CECB806}"/>
              </a:ext>
            </a:extLst>
          </p:cNvPr>
          <p:cNvSpPr>
            <a:spLocks noGrp="1"/>
          </p:cNvSpPr>
          <p:nvPr>
            <p:ph type="dt" sz="half" idx="10"/>
          </p:nvPr>
        </p:nvSpPr>
        <p:spPr/>
        <p:txBody>
          <a:bodyPr/>
          <a:lstStyle/>
          <a:p>
            <a:fld id="{709BF43B-5B94-7A4D-B591-A495536E444A}" type="datetimeFigureOut">
              <a:rPr lang="en-US" smtClean="0"/>
              <a:t>7/16/25</a:t>
            </a:fld>
            <a:endParaRPr lang="en-US"/>
          </a:p>
        </p:txBody>
      </p:sp>
      <p:sp>
        <p:nvSpPr>
          <p:cNvPr id="5" name="Footer Placeholder 4">
            <a:extLst>
              <a:ext uri="{FF2B5EF4-FFF2-40B4-BE49-F238E27FC236}">
                <a16:creationId xmlns:a16="http://schemas.microsoft.com/office/drawing/2014/main" id="{871320D3-EFD7-FF48-10CD-BB3D5D0AC91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16FF53F-9137-6AD1-5231-6FD3923A7380}"/>
              </a:ext>
            </a:extLst>
          </p:cNvPr>
          <p:cNvSpPr>
            <a:spLocks noGrp="1"/>
          </p:cNvSpPr>
          <p:nvPr>
            <p:ph type="sldNum" sz="quarter" idx="12"/>
          </p:nvPr>
        </p:nvSpPr>
        <p:spPr/>
        <p:txBody>
          <a:bodyPr/>
          <a:lstStyle/>
          <a:p>
            <a:fld id="{093B7CDE-7129-E746-B62F-7D6C334B9C96}" type="slidenum">
              <a:rPr lang="en-US" smtClean="0"/>
              <a:t>‹#›</a:t>
            </a:fld>
            <a:endParaRPr lang="en-US"/>
          </a:p>
        </p:txBody>
      </p:sp>
    </p:spTree>
    <p:extLst>
      <p:ext uri="{BB962C8B-B14F-4D97-AF65-F5344CB8AC3E}">
        <p14:creationId xmlns:p14="http://schemas.microsoft.com/office/powerpoint/2010/main" val="40083854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B5B786B-70F3-A881-2A95-AD0DF90F21F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198212A-0624-CFC2-5455-99F118F8111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1E380B9-6C79-B36E-2514-13759257BF18}"/>
              </a:ext>
            </a:extLst>
          </p:cNvPr>
          <p:cNvSpPr>
            <a:spLocks noGrp="1"/>
          </p:cNvSpPr>
          <p:nvPr>
            <p:ph type="dt" sz="half" idx="10"/>
          </p:nvPr>
        </p:nvSpPr>
        <p:spPr/>
        <p:txBody>
          <a:bodyPr/>
          <a:lstStyle/>
          <a:p>
            <a:fld id="{709BF43B-5B94-7A4D-B591-A495536E444A}" type="datetimeFigureOut">
              <a:rPr lang="en-US" smtClean="0"/>
              <a:t>7/16/25</a:t>
            </a:fld>
            <a:endParaRPr lang="en-US"/>
          </a:p>
        </p:txBody>
      </p:sp>
      <p:sp>
        <p:nvSpPr>
          <p:cNvPr id="5" name="Footer Placeholder 4">
            <a:extLst>
              <a:ext uri="{FF2B5EF4-FFF2-40B4-BE49-F238E27FC236}">
                <a16:creationId xmlns:a16="http://schemas.microsoft.com/office/drawing/2014/main" id="{7CA18D5D-FC78-396D-B61E-FB59C3F228A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6023052-3A6D-0F14-D0B4-E36DB3663F21}"/>
              </a:ext>
            </a:extLst>
          </p:cNvPr>
          <p:cNvSpPr>
            <a:spLocks noGrp="1"/>
          </p:cNvSpPr>
          <p:nvPr>
            <p:ph type="sldNum" sz="quarter" idx="12"/>
          </p:nvPr>
        </p:nvSpPr>
        <p:spPr/>
        <p:txBody>
          <a:bodyPr/>
          <a:lstStyle/>
          <a:p>
            <a:fld id="{093B7CDE-7129-E746-B62F-7D6C334B9C96}" type="slidenum">
              <a:rPr lang="en-US" smtClean="0"/>
              <a:t>‹#›</a:t>
            </a:fld>
            <a:endParaRPr lang="en-US"/>
          </a:p>
        </p:txBody>
      </p:sp>
    </p:spTree>
    <p:extLst>
      <p:ext uri="{BB962C8B-B14F-4D97-AF65-F5344CB8AC3E}">
        <p14:creationId xmlns:p14="http://schemas.microsoft.com/office/powerpoint/2010/main" val="6800801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BE0B49-AADC-1E89-3AAD-1D953695A38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EF231B6-DB02-5BB4-E179-E30C1276041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D1C743D-4E1C-608B-E572-E55F6EAF052B}"/>
              </a:ext>
            </a:extLst>
          </p:cNvPr>
          <p:cNvSpPr>
            <a:spLocks noGrp="1"/>
          </p:cNvSpPr>
          <p:nvPr>
            <p:ph type="dt" sz="half" idx="10"/>
          </p:nvPr>
        </p:nvSpPr>
        <p:spPr/>
        <p:txBody>
          <a:bodyPr/>
          <a:lstStyle/>
          <a:p>
            <a:fld id="{709BF43B-5B94-7A4D-B591-A495536E444A}" type="datetimeFigureOut">
              <a:rPr lang="en-US" smtClean="0"/>
              <a:t>7/16/25</a:t>
            </a:fld>
            <a:endParaRPr lang="en-US"/>
          </a:p>
        </p:txBody>
      </p:sp>
      <p:sp>
        <p:nvSpPr>
          <p:cNvPr id="5" name="Footer Placeholder 4">
            <a:extLst>
              <a:ext uri="{FF2B5EF4-FFF2-40B4-BE49-F238E27FC236}">
                <a16:creationId xmlns:a16="http://schemas.microsoft.com/office/drawing/2014/main" id="{3BF6EBBE-B911-DB56-5C63-6DAB563E842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D4943CF-6669-75F7-BEEB-A8ACE5DE29DD}"/>
              </a:ext>
            </a:extLst>
          </p:cNvPr>
          <p:cNvSpPr>
            <a:spLocks noGrp="1"/>
          </p:cNvSpPr>
          <p:nvPr>
            <p:ph type="sldNum" sz="quarter" idx="12"/>
          </p:nvPr>
        </p:nvSpPr>
        <p:spPr/>
        <p:txBody>
          <a:bodyPr/>
          <a:lstStyle/>
          <a:p>
            <a:fld id="{093B7CDE-7129-E746-B62F-7D6C334B9C96}" type="slidenum">
              <a:rPr lang="en-US" smtClean="0"/>
              <a:t>‹#›</a:t>
            </a:fld>
            <a:endParaRPr lang="en-US"/>
          </a:p>
        </p:txBody>
      </p:sp>
    </p:spTree>
    <p:extLst>
      <p:ext uri="{BB962C8B-B14F-4D97-AF65-F5344CB8AC3E}">
        <p14:creationId xmlns:p14="http://schemas.microsoft.com/office/powerpoint/2010/main" val="36961397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30BE92-6B3B-9CE1-8BAE-9C605DDB2EE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ACD1E59-A92B-DBD9-F51B-30188C838B3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659C866-46C0-8603-0340-D49665A63691}"/>
              </a:ext>
            </a:extLst>
          </p:cNvPr>
          <p:cNvSpPr>
            <a:spLocks noGrp="1"/>
          </p:cNvSpPr>
          <p:nvPr>
            <p:ph type="dt" sz="half" idx="10"/>
          </p:nvPr>
        </p:nvSpPr>
        <p:spPr/>
        <p:txBody>
          <a:bodyPr/>
          <a:lstStyle/>
          <a:p>
            <a:fld id="{709BF43B-5B94-7A4D-B591-A495536E444A}" type="datetimeFigureOut">
              <a:rPr lang="en-US" smtClean="0"/>
              <a:t>7/16/25</a:t>
            </a:fld>
            <a:endParaRPr lang="en-US"/>
          </a:p>
        </p:txBody>
      </p:sp>
      <p:sp>
        <p:nvSpPr>
          <p:cNvPr id="5" name="Footer Placeholder 4">
            <a:extLst>
              <a:ext uri="{FF2B5EF4-FFF2-40B4-BE49-F238E27FC236}">
                <a16:creationId xmlns:a16="http://schemas.microsoft.com/office/drawing/2014/main" id="{1002C6A4-D07D-293D-1DCD-21FB5AA8232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BFC87A7-8F5B-3469-601B-456490EEB71E}"/>
              </a:ext>
            </a:extLst>
          </p:cNvPr>
          <p:cNvSpPr>
            <a:spLocks noGrp="1"/>
          </p:cNvSpPr>
          <p:nvPr>
            <p:ph type="sldNum" sz="quarter" idx="12"/>
          </p:nvPr>
        </p:nvSpPr>
        <p:spPr/>
        <p:txBody>
          <a:bodyPr/>
          <a:lstStyle/>
          <a:p>
            <a:fld id="{093B7CDE-7129-E746-B62F-7D6C334B9C96}" type="slidenum">
              <a:rPr lang="en-US" smtClean="0"/>
              <a:t>‹#›</a:t>
            </a:fld>
            <a:endParaRPr lang="en-US"/>
          </a:p>
        </p:txBody>
      </p:sp>
    </p:spTree>
    <p:extLst>
      <p:ext uri="{BB962C8B-B14F-4D97-AF65-F5344CB8AC3E}">
        <p14:creationId xmlns:p14="http://schemas.microsoft.com/office/powerpoint/2010/main" val="5928793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64F340-27E6-5206-A40C-9B4DF54C050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4169853-8E18-3FC1-226B-24FAFFF7D18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870FC93-D685-0696-C5DC-9110A7F4D00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355A04F-786A-5287-85C9-8A11E6034605}"/>
              </a:ext>
            </a:extLst>
          </p:cNvPr>
          <p:cNvSpPr>
            <a:spLocks noGrp="1"/>
          </p:cNvSpPr>
          <p:nvPr>
            <p:ph type="dt" sz="half" idx="10"/>
          </p:nvPr>
        </p:nvSpPr>
        <p:spPr/>
        <p:txBody>
          <a:bodyPr/>
          <a:lstStyle/>
          <a:p>
            <a:fld id="{709BF43B-5B94-7A4D-B591-A495536E444A}" type="datetimeFigureOut">
              <a:rPr lang="en-US" smtClean="0"/>
              <a:t>7/16/25</a:t>
            </a:fld>
            <a:endParaRPr lang="en-US"/>
          </a:p>
        </p:txBody>
      </p:sp>
      <p:sp>
        <p:nvSpPr>
          <p:cNvPr id="6" name="Footer Placeholder 5">
            <a:extLst>
              <a:ext uri="{FF2B5EF4-FFF2-40B4-BE49-F238E27FC236}">
                <a16:creationId xmlns:a16="http://schemas.microsoft.com/office/drawing/2014/main" id="{2D28ADCB-89DF-8EBE-0D8B-EF2F614DBBF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DE87C3E-7F57-C0DA-25F6-194A40534EF5}"/>
              </a:ext>
            </a:extLst>
          </p:cNvPr>
          <p:cNvSpPr>
            <a:spLocks noGrp="1"/>
          </p:cNvSpPr>
          <p:nvPr>
            <p:ph type="sldNum" sz="quarter" idx="12"/>
          </p:nvPr>
        </p:nvSpPr>
        <p:spPr/>
        <p:txBody>
          <a:bodyPr/>
          <a:lstStyle/>
          <a:p>
            <a:fld id="{093B7CDE-7129-E746-B62F-7D6C334B9C96}" type="slidenum">
              <a:rPr lang="en-US" smtClean="0"/>
              <a:t>‹#›</a:t>
            </a:fld>
            <a:endParaRPr lang="en-US"/>
          </a:p>
        </p:txBody>
      </p:sp>
    </p:spTree>
    <p:extLst>
      <p:ext uri="{BB962C8B-B14F-4D97-AF65-F5344CB8AC3E}">
        <p14:creationId xmlns:p14="http://schemas.microsoft.com/office/powerpoint/2010/main" val="38307267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5C0EF7-521F-8C51-AC85-A8D688E128A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30327B3-58B4-5989-E568-AC1DB30DE25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3059633-85D8-5AAA-AE15-79068A63B80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83C384A-A089-DF09-EEEB-F422294BF4A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3C71BEF-1149-DFFD-D716-A4DEB692478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65A07AD-009A-028B-C568-5CDD85421EBA}"/>
              </a:ext>
            </a:extLst>
          </p:cNvPr>
          <p:cNvSpPr>
            <a:spLocks noGrp="1"/>
          </p:cNvSpPr>
          <p:nvPr>
            <p:ph type="dt" sz="half" idx="10"/>
          </p:nvPr>
        </p:nvSpPr>
        <p:spPr/>
        <p:txBody>
          <a:bodyPr/>
          <a:lstStyle/>
          <a:p>
            <a:fld id="{709BF43B-5B94-7A4D-B591-A495536E444A}" type="datetimeFigureOut">
              <a:rPr lang="en-US" smtClean="0"/>
              <a:t>7/16/25</a:t>
            </a:fld>
            <a:endParaRPr lang="en-US"/>
          </a:p>
        </p:txBody>
      </p:sp>
      <p:sp>
        <p:nvSpPr>
          <p:cNvPr id="8" name="Footer Placeholder 7">
            <a:extLst>
              <a:ext uri="{FF2B5EF4-FFF2-40B4-BE49-F238E27FC236}">
                <a16:creationId xmlns:a16="http://schemas.microsoft.com/office/drawing/2014/main" id="{75AD57BD-8B44-1366-1E95-BC93238546F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CEBE363-5852-0443-F5A7-DF0567CEA4FE}"/>
              </a:ext>
            </a:extLst>
          </p:cNvPr>
          <p:cNvSpPr>
            <a:spLocks noGrp="1"/>
          </p:cNvSpPr>
          <p:nvPr>
            <p:ph type="sldNum" sz="quarter" idx="12"/>
          </p:nvPr>
        </p:nvSpPr>
        <p:spPr/>
        <p:txBody>
          <a:bodyPr/>
          <a:lstStyle/>
          <a:p>
            <a:fld id="{093B7CDE-7129-E746-B62F-7D6C334B9C96}" type="slidenum">
              <a:rPr lang="en-US" smtClean="0"/>
              <a:t>‹#›</a:t>
            </a:fld>
            <a:endParaRPr lang="en-US"/>
          </a:p>
        </p:txBody>
      </p:sp>
    </p:spTree>
    <p:extLst>
      <p:ext uri="{BB962C8B-B14F-4D97-AF65-F5344CB8AC3E}">
        <p14:creationId xmlns:p14="http://schemas.microsoft.com/office/powerpoint/2010/main" val="14112829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D76A2A-25CC-CB79-8BCB-384CEC8F138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5995450-53AE-5F5C-261D-813AE06A3C50}"/>
              </a:ext>
            </a:extLst>
          </p:cNvPr>
          <p:cNvSpPr>
            <a:spLocks noGrp="1"/>
          </p:cNvSpPr>
          <p:nvPr>
            <p:ph type="dt" sz="half" idx="10"/>
          </p:nvPr>
        </p:nvSpPr>
        <p:spPr/>
        <p:txBody>
          <a:bodyPr/>
          <a:lstStyle/>
          <a:p>
            <a:fld id="{709BF43B-5B94-7A4D-B591-A495536E444A}" type="datetimeFigureOut">
              <a:rPr lang="en-US" smtClean="0"/>
              <a:t>7/16/25</a:t>
            </a:fld>
            <a:endParaRPr lang="en-US"/>
          </a:p>
        </p:txBody>
      </p:sp>
      <p:sp>
        <p:nvSpPr>
          <p:cNvPr id="4" name="Footer Placeholder 3">
            <a:extLst>
              <a:ext uri="{FF2B5EF4-FFF2-40B4-BE49-F238E27FC236}">
                <a16:creationId xmlns:a16="http://schemas.microsoft.com/office/drawing/2014/main" id="{AD80C153-F674-3670-2F86-880A7D9D267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3D8F95B-DC8C-584A-37FA-954B3D4B95DA}"/>
              </a:ext>
            </a:extLst>
          </p:cNvPr>
          <p:cNvSpPr>
            <a:spLocks noGrp="1"/>
          </p:cNvSpPr>
          <p:nvPr>
            <p:ph type="sldNum" sz="quarter" idx="12"/>
          </p:nvPr>
        </p:nvSpPr>
        <p:spPr/>
        <p:txBody>
          <a:bodyPr/>
          <a:lstStyle/>
          <a:p>
            <a:fld id="{093B7CDE-7129-E746-B62F-7D6C334B9C96}" type="slidenum">
              <a:rPr lang="en-US" smtClean="0"/>
              <a:t>‹#›</a:t>
            </a:fld>
            <a:endParaRPr lang="en-US"/>
          </a:p>
        </p:txBody>
      </p:sp>
    </p:spTree>
    <p:extLst>
      <p:ext uri="{BB962C8B-B14F-4D97-AF65-F5344CB8AC3E}">
        <p14:creationId xmlns:p14="http://schemas.microsoft.com/office/powerpoint/2010/main" val="7983176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B680076-DF6E-5A77-D5E4-4CF8AF4EDBBA}"/>
              </a:ext>
            </a:extLst>
          </p:cNvPr>
          <p:cNvSpPr>
            <a:spLocks noGrp="1"/>
          </p:cNvSpPr>
          <p:nvPr>
            <p:ph type="dt" sz="half" idx="10"/>
          </p:nvPr>
        </p:nvSpPr>
        <p:spPr/>
        <p:txBody>
          <a:bodyPr/>
          <a:lstStyle/>
          <a:p>
            <a:fld id="{709BF43B-5B94-7A4D-B591-A495536E444A}" type="datetimeFigureOut">
              <a:rPr lang="en-US" smtClean="0"/>
              <a:t>7/16/25</a:t>
            </a:fld>
            <a:endParaRPr lang="en-US"/>
          </a:p>
        </p:txBody>
      </p:sp>
      <p:sp>
        <p:nvSpPr>
          <p:cNvPr id="3" name="Footer Placeholder 2">
            <a:extLst>
              <a:ext uri="{FF2B5EF4-FFF2-40B4-BE49-F238E27FC236}">
                <a16:creationId xmlns:a16="http://schemas.microsoft.com/office/drawing/2014/main" id="{3C92B00F-851E-CD41-7EB0-6AB6F59FAC0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7535DE2-7C4F-54AF-6E89-8C7491343CC5}"/>
              </a:ext>
            </a:extLst>
          </p:cNvPr>
          <p:cNvSpPr>
            <a:spLocks noGrp="1"/>
          </p:cNvSpPr>
          <p:nvPr>
            <p:ph type="sldNum" sz="quarter" idx="12"/>
          </p:nvPr>
        </p:nvSpPr>
        <p:spPr/>
        <p:txBody>
          <a:bodyPr/>
          <a:lstStyle/>
          <a:p>
            <a:fld id="{093B7CDE-7129-E746-B62F-7D6C334B9C96}" type="slidenum">
              <a:rPr lang="en-US" smtClean="0"/>
              <a:t>‹#›</a:t>
            </a:fld>
            <a:endParaRPr lang="en-US"/>
          </a:p>
        </p:txBody>
      </p:sp>
    </p:spTree>
    <p:extLst>
      <p:ext uri="{BB962C8B-B14F-4D97-AF65-F5344CB8AC3E}">
        <p14:creationId xmlns:p14="http://schemas.microsoft.com/office/powerpoint/2010/main" val="9652597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0A44A-C585-7D9D-8FFD-954878CEADE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E989A17-F061-CE57-C749-FB5DFE42CFB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8F6CD0B-144A-4D5C-965F-AAE1A37A00A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D74A424-1838-0B90-51CC-C78AB840581B}"/>
              </a:ext>
            </a:extLst>
          </p:cNvPr>
          <p:cNvSpPr>
            <a:spLocks noGrp="1"/>
          </p:cNvSpPr>
          <p:nvPr>
            <p:ph type="dt" sz="half" idx="10"/>
          </p:nvPr>
        </p:nvSpPr>
        <p:spPr/>
        <p:txBody>
          <a:bodyPr/>
          <a:lstStyle/>
          <a:p>
            <a:fld id="{709BF43B-5B94-7A4D-B591-A495536E444A}" type="datetimeFigureOut">
              <a:rPr lang="en-US" smtClean="0"/>
              <a:t>7/16/25</a:t>
            </a:fld>
            <a:endParaRPr lang="en-US"/>
          </a:p>
        </p:txBody>
      </p:sp>
      <p:sp>
        <p:nvSpPr>
          <p:cNvPr id="6" name="Footer Placeholder 5">
            <a:extLst>
              <a:ext uri="{FF2B5EF4-FFF2-40B4-BE49-F238E27FC236}">
                <a16:creationId xmlns:a16="http://schemas.microsoft.com/office/drawing/2014/main" id="{AE4B43AC-1AE7-F14F-3A65-4FDBDC6B254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AE45353-EF2E-DC0B-3A19-22176CCEAAFF}"/>
              </a:ext>
            </a:extLst>
          </p:cNvPr>
          <p:cNvSpPr>
            <a:spLocks noGrp="1"/>
          </p:cNvSpPr>
          <p:nvPr>
            <p:ph type="sldNum" sz="quarter" idx="12"/>
          </p:nvPr>
        </p:nvSpPr>
        <p:spPr/>
        <p:txBody>
          <a:bodyPr/>
          <a:lstStyle/>
          <a:p>
            <a:fld id="{093B7CDE-7129-E746-B62F-7D6C334B9C96}" type="slidenum">
              <a:rPr lang="en-US" smtClean="0"/>
              <a:t>‹#›</a:t>
            </a:fld>
            <a:endParaRPr lang="en-US"/>
          </a:p>
        </p:txBody>
      </p:sp>
    </p:spTree>
    <p:extLst>
      <p:ext uri="{BB962C8B-B14F-4D97-AF65-F5344CB8AC3E}">
        <p14:creationId xmlns:p14="http://schemas.microsoft.com/office/powerpoint/2010/main" val="22577236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99616D-3A29-A591-FAF8-C2848572B9E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4FCDEAC-44C6-EAE1-216C-53980B2C4E7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C4530D0-2990-C0BF-D636-C86D1B09083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7B1AE85-10A7-E523-3289-FC120F135D92}"/>
              </a:ext>
            </a:extLst>
          </p:cNvPr>
          <p:cNvSpPr>
            <a:spLocks noGrp="1"/>
          </p:cNvSpPr>
          <p:nvPr>
            <p:ph type="dt" sz="half" idx="10"/>
          </p:nvPr>
        </p:nvSpPr>
        <p:spPr/>
        <p:txBody>
          <a:bodyPr/>
          <a:lstStyle/>
          <a:p>
            <a:fld id="{709BF43B-5B94-7A4D-B591-A495536E444A}" type="datetimeFigureOut">
              <a:rPr lang="en-US" smtClean="0"/>
              <a:t>7/16/25</a:t>
            </a:fld>
            <a:endParaRPr lang="en-US"/>
          </a:p>
        </p:txBody>
      </p:sp>
      <p:sp>
        <p:nvSpPr>
          <p:cNvPr id="6" name="Footer Placeholder 5">
            <a:extLst>
              <a:ext uri="{FF2B5EF4-FFF2-40B4-BE49-F238E27FC236}">
                <a16:creationId xmlns:a16="http://schemas.microsoft.com/office/drawing/2014/main" id="{4DDD24DE-BAB3-AF92-E089-3907CC3548B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25E68C9-1502-03EE-971A-4646B90E892C}"/>
              </a:ext>
            </a:extLst>
          </p:cNvPr>
          <p:cNvSpPr>
            <a:spLocks noGrp="1"/>
          </p:cNvSpPr>
          <p:nvPr>
            <p:ph type="sldNum" sz="quarter" idx="12"/>
          </p:nvPr>
        </p:nvSpPr>
        <p:spPr/>
        <p:txBody>
          <a:bodyPr/>
          <a:lstStyle/>
          <a:p>
            <a:fld id="{093B7CDE-7129-E746-B62F-7D6C334B9C96}" type="slidenum">
              <a:rPr lang="en-US" smtClean="0"/>
              <a:t>‹#›</a:t>
            </a:fld>
            <a:endParaRPr lang="en-US"/>
          </a:p>
        </p:txBody>
      </p:sp>
    </p:spTree>
    <p:extLst>
      <p:ext uri="{BB962C8B-B14F-4D97-AF65-F5344CB8AC3E}">
        <p14:creationId xmlns:p14="http://schemas.microsoft.com/office/powerpoint/2010/main" val="27036810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0C071D5-1040-6D77-1E8A-DF351785376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559973C-7297-E5C0-7AA0-E29E0B8F2D5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FA4BD0A-65BC-EC68-1A95-161F895845D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09BF43B-5B94-7A4D-B591-A495536E444A}" type="datetimeFigureOut">
              <a:rPr lang="en-US" smtClean="0"/>
              <a:t>7/16/25</a:t>
            </a:fld>
            <a:endParaRPr lang="en-US"/>
          </a:p>
        </p:txBody>
      </p:sp>
      <p:sp>
        <p:nvSpPr>
          <p:cNvPr id="5" name="Footer Placeholder 4">
            <a:extLst>
              <a:ext uri="{FF2B5EF4-FFF2-40B4-BE49-F238E27FC236}">
                <a16:creationId xmlns:a16="http://schemas.microsoft.com/office/drawing/2014/main" id="{CB9BB3AD-900D-BC8A-ED14-9E66D996A97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04F0B96-A0FF-5BAD-FC5F-8C55C0BFA51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93B7CDE-7129-E746-B62F-7D6C334B9C96}" type="slidenum">
              <a:rPr lang="en-US" smtClean="0"/>
              <a:t>‹#›</a:t>
            </a:fld>
            <a:endParaRPr lang="en-US"/>
          </a:p>
        </p:txBody>
      </p:sp>
    </p:spTree>
    <p:extLst>
      <p:ext uri="{BB962C8B-B14F-4D97-AF65-F5344CB8AC3E}">
        <p14:creationId xmlns:p14="http://schemas.microsoft.com/office/powerpoint/2010/main" val="3734310657"/>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0AEE2F0-4738-FA41-6694-8A3D4C1EC00B}"/>
              </a:ext>
            </a:extLst>
          </p:cNvPr>
          <p:cNvPicPr>
            <a:picLocks noChangeAspect="1"/>
          </p:cNvPicPr>
          <p:nvPr/>
        </p:nvPicPr>
        <p:blipFill>
          <a:blip r:embed="rId2"/>
          <a:stretch>
            <a:fillRect/>
          </a:stretch>
        </p:blipFill>
        <p:spPr>
          <a:xfrm>
            <a:off x="0" y="0"/>
            <a:ext cx="12192000" cy="6858000"/>
          </a:xfrm>
          <a:prstGeom prst="rect">
            <a:avLst/>
          </a:prstGeom>
        </p:spPr>
      </p:pic>
      <p:pic>
        <p:nvPicPr>
          <p:cNvPr id="3" name="Picture 2" descr="A white letter on a black background&#10;&#10;Description automatically generated">
            <a:extLst>
              <a:ext uri="{FF2B5EF4-FFF2-40B4-BE49-F238E27FC236}">
                <a16:creationId xmlns:a16="http://schemas.microsoft.com/office/drawing/2014/main" id="{D22ABC96-DF8A-4131-3512-7E30360CFD58}"/>
              </a:ext>
            </a:extLst>
          </p:cNvPr>
          <p:cNvPicPr>
            <a:picLocks noChangeAspect="1"/>
          </p:cNvPicPr>
          <p:nvPr/>
        </p:nvPicPr>
        <p:blipFill>
          <a:blip r:embed="rId3"/>
          <a:stretch>
            <a:fillRect/>
          </a:stretch>
        </p:blipFill>
        <p:spPr>
          <a:xfrm>
            <a:off x="6607168" y="200710"/>
            <a:ext cx="5386388" cy="915686"/>
          </a:xfrm>
          <a:prstGeom prst="rect">
            <a:avLst/>
          </a:prstGeom>
        </p:spPr>
      </p:pic>
      <p:sp>
        <p:nvSpPr>
          <p:cNvPr id="4" name="TextBox 3">
            <a:extLst>
              <a:ext uri="{FF2B5EF4-FFF2-40B4-BE49-F238E27FC236}">
                <a16:creationId xmlns:a16="http://schemas.microsoft.com/office/drawing/2014/main" id="{F8AB8FEB-6782-3035-5D58-51B81F9FA9F9}"/>
              </a:ext>
            </a:extLst>
          </p:cNvPr>
          <p:cNvSpPr txBox="1"/>
          <p:nvPr/>
        </p:nvSpPr>
        <p:spPr>
          <a:xfrm>
            <a:off x="6335705" y="1116396"/>
            <a:ext cx="5657851" cy="830997"/>
          </a:xfrm>
          <a:prstGeom prst="rect">
            <a:avLst/>
          </a:prstGeom>
          <a:noFill/>
          <a:ln>
            <a:noFill/>
          </a:ln>
        </p:spPr>
        <p:txBody>
          <a:bodyPr wrap="square" rtlCol="0">
            <a:spAutoFit/>
          </a:bodyPr>
          <a:lstStyle/>
          <a:p>
            <a:pPr algn="r"/>
            <a:r>
              <a:rPr lang="en-US" sz="2400" b="1" dirty="0">
                <a:solidFill>
                  <a:schemeClr val="bg1"/>
                </a:solidFill>
              </a:rPr>
              <a:t>TENANT COORDINATION PROPOSAL</a:t>
            </a:r>
          </a:p>
          <a:p>
            <a:pPr algn="r"/>
            <a:r>
              <a:rPr lang="en-US" sz="2400" b="1" dirty="0">
                <a:solidFill>
                  <a:schemeClr val="bg1"/>
                </a:solidFill>
              </a:rPr>
              <a:t>June 17, 2025</a:t>
            </a:r>
          </a:p>
        </p:txBody>
      </p:sp>
      <p:sp>
        <p:nvSpPr>
          <p:cNvPr id="7" name="TextBox 6">
            <a:extLst>
              <a:ext uri="{FF2B5EF4-FFF2-40B4-BE49-F238E27FC236}">
                <a16:creationId xmlns:a16="http://schemas.microsoft.com/office/drawing/2014/main" id="{7B0E5FB7-4F79-0A3C-2DF1-9996732F6CAB}"/>
              </a:ext>
            </a:extLst>
          </p:cNvPr>
          <p:cNvSpPr txBox="1"/>
          <p:nvPr/>
        </p:nvSpPr>
        <p:spPr>
          <a:xfrm>
            <a:off x="9203961" y="6195625"/>
            <a:ext cx="2789595" cy="461665"/>
          </a:xfrm>
          <a:prstGeom prst="rect">
            <a:avLst/>
          </a:prstGeom>
          <a:noFill/>
          <a:ln>
            <a:noFill/>
          </a:ln>
        </p:spPr>
        <p:txBody>
          <a:bodyPr wrap="square" rtlCol="0">
            <a:spAutoFit/>
          </a:bodyPr>
          <a:lstStyle/>
          <a:p>
            <a:pPr algn="r"/>
            <a:r>
              <a:rPr lang="en-US" sz="2400" b="1" dirty="0">
                <a:solidFill>
                  <a:schemeClr val="bg1"/>
                </a:solidFill>
              </a:rPr>
              <a:t>www.greeby.com</a:t>
            </a:r>
          </a:p>
        </p:txBody>
      </p:sp>
    </p:spTree>
    <p:extLst>
      <p:ext uri="{BB962C8B-B14F-4D97-AF65-F5344CB8AC3E}">
        <p14:creationId xmlns:p14="http://schemas.microsoft.com/office/powerpoint/2010/main" val="2298965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ounded Rectangle 20">
            <a:extLst>
              <a:ext uri="{FF2B5EF4-FFF2-40B4-BE49-F238E27FC236}">
                <a16:creationId xmlns:a16="http://schemas.microsoft.com/office/drawing/2014/main" id="{93995FA2-963D-5E46-D173-B9BA53077B25}"/>
              </a:ext>
            </a:extLst>
          </p:cNvPr>
          <p:cNvSpPr/>
          <p:nvPr/>
        </p:nvSpPr>
        <p:spPr>
          <a:xfrm>
            <a:off x="381000" y="2964270"/>
            <a:ext cx="11430000" cy="1938609"/>
          </a:xfrm>
          <a:prstGeom prst="roundRect">
            <a:avLst/>
          </a:prstGeom>
          <a:solidFill>
            <a:srgbClr val="008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B8944D28-57EF-0AF2-F511-1CF0A8F01DB6}"/>
              </a:ext>
            </a:extLst>
          </p:cNvPr>
          <p:cNvSpPr txBox="1"/>
          <p:nvPr/>
        </p:nvSpPr>
        <p:spPr>
          <a:xfrm>
            <a:off x="144282" y="212142"/>
            <a:ext cx="5688107" cy="461665"/>
          </a:xfrm>
          <a:prstGeom prst="rect">
            <a:avLst/>
          </a:prstGeom>
          <a:noFill/>
        </p:spPr>
        <p:txBody>
          <a:bodyPr wrap="square" rtlCol="0">
            <a:spAutoFit/>
          </a:bodyPr>
          <a:lstStyle/>
          <a:p>
            <a:r>
              <a:rPr lang="en-US" sz="2400" b="1" i="1" dirty="0">
                <a:solidFill>
                  <a:srgbClr val="002060"/>
                </a:solidFill>
              </a:rPr>
              <a:t>FEE MATRIX – TENANT COORDINATION</a:t>
            </a:r>
          </a:p>
        </p:txBody>
      </p:sp>
      <p:sp>
        <p:nvSpPr>
          <p:cNvPr id="5" name="Rounded Rectangle 4">
            <a:extLst>
              <a:ext uri="{FF2B5EF4-FFF2-40B4-BE49-F238E27FC236}">
                <a16:creationId xmlns:a16="http://schemas.microsoft.com/office/drawing/2014/main" id="{5A17F55E-76B7-36F0-2BD3-8CD6D0ED88A6}"/>
              </a:ext>
            </a:extLst>
          </p:cNvPr>
          <p:cNvSpPr/>
          <p:nvPr/>
        </p:nvSpPr>
        <p:spPr>
          <a:xfrm>
            <a:off x="385763" y="799954"/>
            <a:ext cx="11430000" cy="1974529"/>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97A54678-698A-5784-4928-2290513E4E7C}"/>
              </a:ext>
            </a:extLst>
          </p:cNvPr>
          <p:cNvSpPr txBox="1"/>
          <p:nvPr/>
        </p:nvSpPr>
        <p:spPr>
          <a:xfrm>
            <a:off x="620529" y="861968"/>
            <a:ext cx="4403907" cy="1077218"/>
          </a:xfrm>
          <a:prstGeom prst="rect">
            <a:avLst/>
          </a:prstGeom>
          <a:noFill/>
        </p:spPr>
        <p:txBody>
          <a:bodyPr wrap="square" rtlCol="0">
            <a:spAutoFit/>
          </a:bodyPr>
          <a:lstStyle/>
          <a:p>
            <a:r>
              <a:rPr lang="en-US" sz="3200" b="1" i="1" dirty="0">
                <a:solidFill>
                  <a:schemeClr val="bg1"/>
                </a:solidFill>
              </a:rPr>
              <a:t>PROFESSIONAL </a:t>
            </a:r>
            <a:br>
              <a:rPr lang="en-US" sz="3200" b="1" i="1" dirty="0">
                <a:solidFill>
                  <a:schemeClr val="bg1"/>
                </a:solidFill>
              </a:rPr>
            </a:br>
            <a:r>
              <a:rPr lang="en-US" sz="3200" b="1" i="1" dirty="0">
                <a:solidFill>
                  <a:schemeClr val="bg1"/>
                </a:solidFill>
              </a:rPr>
              <a:t>SERVICES</a:t>
            </a:r>
          </a:p>
        </p:txBody>
      </p:sp>
      <p:sp>
        <p:nvSpPr>
          <p:cNvPr id="44" name="TextBox 43">
            <a:extLst>
              <a:ext uri="{FF2B5EF4-FFF2-40B4-BE49-F238E27FC236}">
                <a16:creationId xmlns:a16="http://schemas.microsoft.com/office/drawing/2014/main" id="{EC4F4E0B-E612-7F8A-D553-CBD6B69D5993}"/>
              </a:ext>
            </a:extLst>
          </p:cNvPr>
          <p:cNvSpPr txBox="1"/>
          <p:nvPr/>
        </p:nvSpPr>
        <p:spPr>
          <a:xfrm>
            <a:off x="513247" y="4551591"/>
            <a:ext cx="2550476" cy="276999"/>
          </a:xfrm>
          <a:prstGeom prst="rect">
            <a:avLst/>
          </a:prstGeom>
          <a:noFill/>
        </p:spPr>
        <p:txBody>
          <a:bodyPr wrap="square" rtlCol="0">
            <a:spAutoFit/>
          </a:bodyPr>
          <a:lstStyle/>
          <a:p>
            <a:pPr algn="r"/>
            <a:r>
              <a:rPr lang="en-US" sz="1200" b="1" dirty="0">
                <a:solidFill>
                  <a:schemeClr val="bg1"/>
                </a:solidFill>
              </a:rPr>
              <a:t>*Project Set-Up: One-Time Payment</a:t>
            </a:r>
          </a:p>
        </p:txBody>
      </p:sp>
      <p:pic>
        <p:nvPicPr>
          <p:cNvPr id="48" name="Picture 47" descr="A picture containing font, graphics, graphic design, typography&#10;&#10;Description automatically generated">
            <a:extLst>
              <a:ext uri="{FF2B5EF4-FFF2-40B4-BE49-F238E27FC236}">
                <a16:creationId xmlns:a16="http://schemas.microsoft.com/office/drawing/2014/main" id="{367C41B8-358E-7E0C-6324-B6EFFF47B411}"/>
              </a:ext>
            </a:extLst>
          </p:cNvPr>
          <p:cNvPicPr>
            <a:picLocks noChangeAspect="1"/>
          </p:cNvPicPr>
          <p:nvPr/>
        </p:nvPicPr>
        <p:blipFill>
          <a:blip r:embed="rId3"/>
          <a:stretch>
            <a:fillRect/>
          </a:stretch>
        </p:blipFill>
        <p:spPr>
          <a:xfrm>
            <a:off x="9741690" y="6289676"/>
            <a:ext cx="2287501" cy="387795"/>
          </a:xfrm>
          <a:prstGeom prst="rect">
            <a:avLst/>
          </a:prstGeom>
        </p:spPr>
      </p:pic>
      <p:sp>
        <p:nvSpPr>
          <p:cNvPr id="55" name="TextBox 54">
            <a:extLst>
              <a:ext uri="{FF2B5EF4-FFF2-40B4-BE49-F238E27FC236}">
                <a16:creationId xmlns:a16="http://schemas.microsoft.com/office/drawing/2014/main" id="{D4E61564-4A1C-48E4-4594-C8E910412DE9}"/>
              </a:ext>
            </a:extLst>
          </p:cNvPr>
          <p:cNvSpPr txBox="1"/>
          <p:nvPr/>
        </p:nvSpPr>
        <p:spPr>
          <a:xfrm>
            <a:off x="620529" y="2001200"/>
            <a:ext cx="3675243" cy="338554"/>
          </a:xfrm>
          <a:prstGeom prst="rect">
            <a:avLst/>
          </a:prstGeom>
          <a:noFill/>
        </p:spPr>
        <p:txBody>
          <a:bodyPr wrap="square" rtlCol="0">
            <a:spAutoFit/>
          </a:bodyPr>
          <a:lstStyle/>
          <a:p>
            <a:r>
              <a:rPr lang="en-US" sz="1600" b="1" i="1" dirty="0">
                <a:solidFill>
                  <a:schemeClr val="bg1"/>
                </a:solidFill>
              </a:rPr>
              <a:t>HYBRID: HOME &amp; CORPORATE OFFICE</a:t>
            </a:r>
          </a:p>
        </p:txBody>
      </p:sp>
      <p:sp>
        <p:nvSpPr>
          <p:cNvPr id="22" name="TextBox 21">
            <a:extLst>
              <a:ext uri="{FF2B5EF4-FFF2-40B4-BE49-F238E27FC236}">
                <a16:creationId xmlns:a16="http://schemas.microsoft.com/office/drawing/2014/main" id="{D4D72890-1B81-3597-D0AD-1E88E6E55EF1}"/>
              </a:ext>
            </a:extLst>
          </p:cNvPr>
          <p:cNvSpPr txBox="1"/>
          <p:nvPr/>
        </p:nvSpPr>
        <p:spPr>
          <a:xfrm>
            <a:off x="546025" y="3136612"/>
            <a:ext cx="3675243" cy="584775"/>
          </a:xfrm>
          <a:prstGeom prst="rect">
            <a:avLst/>
          </a:prstGeom>
          <a:noFill/>
        </p:spPr>
        <p:txBody>
          <a:bodyPr wrap="square" rtlCol="0">
            <a:spAutoFit/>
          </a:bodyPr>
          <a:lstStyle/>
          <a:p>
            <a:r>
              <a:rPr lang="en-US" sz="3200" b="1" i="1" dirty="0">
                <a:solidFill>
                  <a:schemeClr val="bg1"/>
                </a:solidFill>
              </a:rPr>
              <a:t>PROJECT FEES</a:t>
            </a:r>
          </a:p>
        </p:txBody>
      </p:sp>
      <p:sp>
        <p:nvSpPr>
          <p:cNvPr id="31" name="TextBox 30">
            <a:extLst>
              <a:ext uri="{FF2B5EF4-FFF2-40B4-BE49-F238E27FC236}">
                <a16:creationId xmlns:a16="http://schemas.microsoft.com/office/drawing/2014/main" id="{91D00A4E-369E-4288-E08E-E940993DD4DD}"/>
              </a:ext>
            </a:extLst>
          </p:cNvPr>
          <p:cNvSpPr txBox="1"/>
          <p:nvPr/>
        </p:nvSpPr>
        <p:spPr>
          <a:xfrm>
            <a:off x="826786" y="5587002"/>
            <a:ext cx="3745214" cy="369332"/>
          </a:xfrm>
          <a:prstGeom prst="rect">
            <a:avLst/>
          </a:prstGeom>
          <a:noFill/>
        </p:spPr>
        <p:txBody>
          <a:bodyPr wrap="square" rtlCol="0">
            <a:spAutoFit/>
          </a:bodyPr>
          <a:lstStyle/>
          <a:p>
            <a:r>
              <a:rPr lang="en-US" b="1" dirty="0">
                <a:solidFill>
                  <a:srgbClr val="002060"/>
                </a:solidFill>
              </a:rPr>
              <a:t>Executive Team Rate:  $225.00/hour</a:t>
            </a:r>
          </a:p>
        </p:txBody>
      </p:sp>
      <p:sp>
        <p:nvSpPr>
          <p:cNvPr id="32" name="TextBox 31">
            <a:extLst>
              <a:ext uri="{FF2B5EF4-FFF2-40B4-BE49-F238E27FC236}">
                <a16:creationId xmlns:a16="http://schemas.microsoft.com/office/drawing/2014/main" id="{AD2A48E9-E603-3F0D-A8BD-32D419BEF075}"/>
              </a:ext>
            </a:extLst>
          </p:cNvPr>
          <p:cNvSpPr txBox="1"/>
          <p:nvPr/>
        </p:nvSpPr>
        <p:spPr>
          <a:xfrm>
            <a:off x="826785" y="5956334"/>
            <a:ext cx="4197651" cy="369332"/>
          </a:xfrm>
          <a:prstGeom prst="rect">
            <a:avLst/>
          </a:prstGeom>
          <a:noFill/>
        </p:spPr>
        <p:txBody>
          <a:bodyPr wrap="square" rtlCol="0">
            <a:spAutoFit/>
          </a:bodyPr>
          <a:lstStyle/>
          <a:p>
            <a:r>
              <a:rPr lang="en-US" b="1" dirty="0">
                <a:solidFill>
                  <a:srgbClr val="002060"/>
                </a:solidFill>
              </a:rPr>
              <a:t>Tenant Coordinator:  $185.00/hour</a:t>
            </a:r>
          </a:p>
        </p:txBody>
      </p:sp>
      <p:sp>
        <p:nvSpPr>
          <p:cNvPr id="33" name="TextBox 32">
            <a:extLst>
              <a:ext uri="{FF2B5EF4-FFF2-40B4-BE49-F238E27FC236}">
                <a16:creationId xmlns:a16="http://schemas.microsoft.com/office/drawing/2014/main" id="{9B3D46D0-14CE-FE01-1E88-78BDC4F1DB15}"/>
              </a:ext>
            </a:extLst>
          </p:cNvPr>
          <p:cNvSpPr txBox="1"/>
          <p:nvPr/>
        </p:nvSpPr>
        <p:spPr>
          <a:xfrm>
            <a:off x="826785" y="6325666"/>
            <a:ext cx="4473877" cy="369332"/>
          </a:xfrm>
          <a:prstGeom prst="rect">
            <a:avLst/>
          </a:prstGeom>
          <a:noFill/>
        </p:spPr>
        <p:txBody>
          <a:bodyPr wrap="square" rtlCol="0">
            <a:spAutoFit/>
          </a:bodyPr>
          <a:lstStyle/>
          <a:p>
            <a:r>
              <a:rPr lang="en-US" b="1" dirty="0">
                <a:solidFill>
                  <a:srgbClr val="002060"/>
                </a:solidFill>
              </a:rPr>
              <a:t>Administrative Services:  $80.00/hour</a:t>
            </a:r>
          </a:p>
        </p:txBody>
      </p:sp>
      <p:sp>
        <p:nvSpPr>
          <p:cNvPr id="35" name="TextBox 34">
            <a:extLst>
              <a:ext uri="{FF2B5EF4-FFF2-40B4-BE49-F238E27FC236}">
                <a16:creationId xmlns:a16="http://schemas.microsoft.com/office/drawing/2014/main" id="{64E02AE9-C68B-E286-F5D5-FBDE888687B8}"/>
              </a:ext>
            </a:extLst>
          </p:cNvPr>
          <p:cNvSpPr txBox="1"/>
          <p:nvPr/>
        </p:nvSpPr>
        <p:spPr>
          <a:xfrm>
            <a:off x="380999" y="5278430"/>
            <a:ext cx="11429999" cy="307777"/>
          </a:xfrm>
          <a:prstGeom prst="rect">
            <a:avLst/>
          </a:prstGeom>
          <a:noFill/>
        </p:spPr>
        <p:txBody>
          <a:bodyPr wrap="square" rtlCol="0">
            <a:spAutoFit/>
          </a:bodyPr>
          <a:lstStyle/>
          <a:p>
            <a:r>
              <a:rPr lang="en-US" sz="1400" dirty="0">
                <a:solidFill>
                  <a:srgbClr val="26232D"/>
                </a:solidFill>
                <a:latin typeface="Calibri" panose="020F0502020204030204" pitchFamily="34" charset="0"/>
                <a:cs typeface="Calibri" panose="020F0502020204030204" pitchFamily="34" charset="0"/>
              </a:rPr>
              <a:t>Any additional services requested by the Client in writing, not included in Scope of Services, will be provided on an hourly basis at the following rates:</a:t>
            </a:r>
          </a:p>
        </p:txBody>
      </p:sp>
      <p:sp>
        <p:nvSpPr>
          <p:cNvPr id="36" name="TextBox 35">
            <a:extLst>
              <a:ext uri="{FF2B5EF4-FFF2-40B4-BE49-F238E27FC236}">
                <a16:creationId xmlns:a16="http://schemas.microsoft.com/office/drawing/2014/main" id="{C578F4DF-443C-C849-000B-E492C888537F}"/>
              </a:ext>
            </a:extLst>
          </p:cNvPr>
          <p:cNvSpPr txBox="1"/>
          <p:nvPr/>
        </p:nvSpPr>
        <p:spPr>
          <a:xfrm>
            <a:off x="381000" y="4978537"/>
            <a:ext cx="2814638" cy="369332"/>
          </a:xfrm>
          <a:prstGeom prst="rect">
            <a:avLst/>
          </a:prstGeom>
          <a:noFill/>
        </p:spPr>
        <p:txBody>
          <a:bodyPr wrap="square" rtlCol="0">
            <a:spAutoFit/>
          </a:bodyPr>
          <a:lstStyle/>
          <a:p>
            <a:r>
              <a:rPr lang="en-US" dirty="0">
                <a:solidFill>
                  <a:srgbClr val="002060"/>
                </a:solidFill>
              </a:rPr>
              <a:t>Additional Services</a:t>
            </a:r>
          </a:p>
        </p:txBody>
      </p:sp>
      <p:sp>
        <p:nvSpPr>
          <p:cNvPr id="24" name="TextBox 23">
            <a:extLst>
              <a:ext uri="{FF2B5EF4-FFF2-40B4-BE49-F238E27FC236}">
                <a16:creationId xmlns:a16="http://schemas.microsoft.com/office/drawing/2014/main" id="{FE285BFC-C80F-F8FD-9AA3-90BC4675FA60}"/>
              </a:ext>
            </a:extLst>
          </p:cNvPr>
          <p:cNvSpPr txBox="1"/>
          <p:nvPr/>
        </p:nvSpPr>
        <p:spPr>
          <a:xfrm>
            <a:off x="4295772" y="1577473"/>
            <a:ext cx="3923186" cy="400110"/>
          </a:xfrm>
          <a:prstGeom prst="rect">
            <a:avLst/>
          </a:prstGeom>
          <a:noFill/>
        </p:spPr>
        <p:txBody>
          <a:bodyPr wrap="square" rtlCol="0">
            <a:spAutoFit/>
          </a:bodyPr>
          <a:lstStyle/>
          <a:p>
            <a:pPr algn="r"/>
            <a:r>
              <a:rPr lang="en-US" sz="2000" dirty="0">
                <a:solidFill>
                  <a:schemeClr val="bg1"/>
                </a:solidFill>
              </a:rPr>
              <a:t>Mark Altamirano - Project Manager:</a:t>
            </a:r>
          </a:p>
        </p:txBody>
      </p:sp>
      <p:sp>
        <p:nvSpPr>
          <p:cNvPr id="37" name="TextBox 36">
            <a:extLst>
              <a:ext uri="{FF2B5EF4-FFF2-40B4-BE49-F238E27FC236}">
                <a16:creationId xmlns:a16="http://schemas.microsoft.com/office/drawing/2014/main" id="{9640B160-9056-805B-A6E2-B37A1D0E1614}"/>
              </a:ext>
            </a:extLst>
          </p:cNvPr>
          <p:cNvSpPr txBox="1"/>
          <p:nvPr/>
        </p:nvSpPr>
        <p:spPr>
          <a:xfrm>
            <a:off x="8966668" y="1497227"/>
            <a:ext cx="2646544" cy="523220"/>
          </a:xfrm>
          <a:prstGeom prst="rect">
            <a:avLst/>
          </a:prstGeom>
          <a:noFill/>
        </p:spPr>
        <p:txBody>
          <a:bodyPr wrap="square" rtlCol="0">
            <a:spAutoFit/>
          </a:bodyPr>
          <a:lstStyle/>
          <a:p>
            <a:pPr algn="r"/>
            <a:r>
              <a:rPr lang="en-US" sz="2800" dirty="0">
                <a:solidFill>
                  <a:schemeClr val="bg1"/>
                </a:solidFill>
              </a:rPr>
              <a:t>$20,000.00/</a:t>
            </a:r>
            <a:r>
              <a:rPr lang="en-US" sz="2800" dirty="0" err="1">
                <a:solidFill>
                  <a:schemeClr val="bg1"/>
                </a:solidFill>
              </a:rPr>
              <a:t>mo</a:t>
            </a:r>
            <a:endParaRPr lang="en-US" sz="2800" dirty="0">
              <a:solidFill>
                <a:schemeClr val="bg1"/>
              </a:solidFill>
            </a:endParaRPr>
          </a:p>
        </p:txBody>
      </p:sp>
      <p:sp>
        <p:nvSpPr>
          <p:cNvPr id="38" name="TextBox 37">
            <a:extLst>
              <a:ext uri="{FF2B5EF4-FFF2-40B4-BE49-F238E27FC236}">
                <a16:creationId xmlns:a16="http://schemas.microsoft.com/office/drawing/2014/main" id="{40904C88-2B61-0235-61E9-FB6485E45956}"/>
              </a:ext>
            </a:extLst>
          </p:cNvPr>
          <p:cNvSpPr txBox="1"/>
          <p:nvPr/>
        </p:nvSpPr>
        <p:spPr>
          <a:xfrm>
            <a:off x="5033966" y="2139153"/>
            <a:ext cx="3143250" cy="400110"/>
          </a:xfrm>
          <a:prstGeom prst="rect">
            <a:avLst/>
          </a:prstGeom>
          <a:noFill/>
        </p:spPr>
        <p:txBody>
          <a:bodyPr wrap="square" rtlCol="0">
            <a:spAutoFit/>
          </a:bodyPr>
          <a:lstStyle/>
          <a:p>
            <a:pPr algn="r"/>
            <a:r>
              <a:rPr lang="en-US" sz="2000" dirty="0">
                <a:solidFill>
                  <a:schemeClr val="bg1"/>
                </a:solidFill>
              </a:rPr>
              <a:t>Greeby Executive Oversight:</a:t>
            </a:r>
          </a:p>
        </p:txBody>
      </p:sp>
      <p:sp>
        <p:nvSpPr>
          <p:cNvPr id="39" name="TextBox 38">
            <a:extLst>
              <a:ext uri="{FF2B5EF4-FFF2-40B4-BE49-F238E27FC236}">
                <a16:creationId xmlns:a16="http://schemas.microsoft.com/office/drawing/2014/main" id="{0FE1FD32-5586-83C4-358B-7414B7009BE1}"/>
              </a:ext>
            </a:extLst>
          </p:cNvPr>
          <p:cNvSpPr txBox="1"/>
          <p:nvPr/>
        </p:nvSpPr>
        <p:spPr>
          <a:xfrm>
            <a:off x="8924927" y="2073897"/>
            <a:ext cx="2646544" cy="523220"/>
          </a:xfrm>
          <a:prstGeom prst="rect">
            <a:avLst/>
          </a:prstGeom>
          <a:noFill/>
        </p:spPr>
        <p:txBody>
          <a:bodyPr wrap="square" rtlCol="0">
            <a:spAutoFit/>
          </a:bodyPr>
          <a:lstStyle/>
          <a:p>
            <a:pPr algn="r"/>
            <a:r>
              <a:rPr lang="en-US" sz="2800" dirty="0">
                <a:solidFill>
                  <a:schemeClr val="bg1"/>
                </a:solidFill>
              </a:rPr>
              <a:t>$1,750.00/</a:t>
            </a:r>
            <a:r>
              <a:rPr lang="en-US" sz="2800" dirty="0" err="1">
                <a:solidFill>
                  <a:schemeClr val="bg1"/>
                </a:solidFill>
              </a:rPr>
              <a:t>mo</a:t>
            </a:r>
            <a:endParaRPr lang="en-US" sz="2800" dirty="0">
              <a:solidFill>
                <a:schemeClr val="bg1"/>
              </a:solidFill>
            </a:endParaRPr>
          </a:p>
        </p:txBody>
      </p:sp>
      <p:sp>
        <p:nvSpPr>
          <p:cNvPr id="47" name="TextBox 46">
            <a:extLst>
              <a:ext uri="{FF2B5EF4-FFF2-40B4-BE49-F238E27FC236}">
                <a16:creationId xmlns:a16="http://schemas.microsoft.com/office/drawing/2014/main" id="{1F59F556-3E9E-0918-1E83-AF3006C368D4}"/>
              </a:ext>
            </a:extLst>
          </p:cNvPr>
          <p:cNvSpPr txBox="1"/>
          <p:nvPr/>
        </p:nvSpPr>
        <p:spPr>
          <a:xfrm>
            <a:off x="4794961" y="3306050"/>
            <a:ext cx="3337285" cy="400110"/>
          </a:xfrm>
          <a:prstGeom prst="rect">
            <a:avLst/>
          </a:prstGeom>
          <a:noFill/>
        </p:spPr>
        <p:txBody>
          <a:bodyPr wrap="square" rtlCol="0">
            <a:spAutoFit/>
          </a:bodyPr>
          <a:lstStyle/>
          <a:p>
            <a:pPr algn="r"/>
            <a:r>
              <a:rPr lang="en-US" sz="2000" dirty="0">
                <a:solidFill>
                  <a:schemeClr val="bg1"/>
                </a:solidFill>
              </a:rPr>
              <a:t>Project Set-Up*:</a:t>
            </a:r>
          </a:p>
        </p:txBody>
      </p:sp>
      <p:sp>
        <p:nvSpPr>
          <p:cNvPr id="49" name="TextBox 48">
            <a:extLst>
              <a:ext uri="{FF2B5EF4-FFF2-40B4-BE49-F238E27FC236}">
                <a16:creationId xmlns:a16="http://schemas.microsoft.com/office/drawing/2014/main" id="{FC91A16A-44DA-1728-C30D-E55E3399ACBE}"/>
              </a:ext>
            </a:extLst>
          </p:cNvPr>
          <p:cNvSpPr txBox="1"/>
          <p:nvPr/>
        </p:nvSpPr>
        <p:spPr>
          <a:xfrm>
            <a:off x="8924927" y="3225804"/>
            <a:ext cx="2646544" cy="523220"/>
          </a:xfrm>
          <a:prstGeom prst="rect">
            <a:avLst/>
          </a:prstGeom>
          <a:noFill/>
        </p:spPr>
        <p:txBody>
          <a:bodyPr wrap="square" rtlCol="0">
            <a:spAutoFit/>
          </a:bodyPr>
          <a:lstStyle/>
          <a:p>
            <a:pPr algn="r"/>
            <a:r>
              <a:rPr lang="en-US" sz="2800" dirty="0">
                <a:solidFill>
                  <a:schemeClr val="bg1"/>
                </a:solidFill>
              </a:rPr>
              <a:t>$4,000.00</a:t>
            </a:r>
          </a:p>
        </p:txBody>
      </p:sp>
      <p:sp>
        <p:nvSpPr>
          <p:cNvPr id="50" name="TextBox 49">
            <a:extLst>
              <a:ext uri="{FF2B5EF4-FFF2-40B4-BE49-F238E27FC236}">
                <a16:creationId xmlns:a16="http://schemas.microsoft.com/office/drawing/2014/main" id="{24E278E9-B884-9137-DF01-ED7F6DA1193C}"/>
              </a:ext>
            </a:extLst>
          </p:cNvPr>
          <p:cNvSpPr txBox="1"/>
          <p:nvPr/>
        </p:nvSpPr>
        <p:spPr>
          <a:xfrm>
            <a:off x="4992224" y="4073707"/>
            <a:ext cx="3143250" cy="400110"/>
          </a:xfrm>
          <a:prstGeom prst="rect">
            <a:avLst/>
          </a:prstGeom>
          <a:noFill/>
        </p:spPr>
        <p:txBody>
          <a:bodyPr wrap="square" rtlCol="0">
            <a:spAutoFit/>
          </a:bodyPr>
          <a:lstStyle/>
          <a:p>
            <a:pPr algn="r"/>
            <a:r>
              <a:rPr lang="en-US" sz="2000" dirty="0">
                <a:solidFill>
                  <a:schemeClr val="bg1"/>
                </a:solidFill>
              </a:rPr>
              <a:t>Project &amp; Travel Expenses:</a:t>
            </a:r>
          </a:p>
        </p:txBody>
      </p:sp>
      <p:sp>
        <p:nvSpPr>
          <p:cNvPr id="51" name="TextBox 50">
            <a:extLst>
              <a:ext uri="{FF2B5EF4-FFF2-40B4-BE49-F238E27FC236}">
                <a16:creationId xmlns:a16="http://schemas.microsoft.com/office/drawing/2014/main" id="{7DC53F03-3076-480A-E0AA-B4CF33F90225}"/>
              </a:ext>
            </a:extLst>
          </p:cNvPr>
          <p:cNvSpPr txBox="1"/>
          <p:nvPr/>
        </p:nvSpPr>
        <p:spPr>
          <a:xfrm>
            <a:off x="8883185" y="4008451"/>
            <a:ext cx="2646544" cy="523220"/>
          </a:xfrm>
          <a:prstGeom prst="rect">
            <a:avLst/>
          </a:prstGeom>
          <a:noFill/>
        </p:spPr>
        <p:txBody>
          <a:bodyPr wrap="square" rtlCol="0">
            <a:spAutoFit/>
          </a:bodyPr>
          <a:lstStyle/>
          <a:p>
            <a:pPr algn="r"/>
            <a:r>
              <a:rPr lang="en-US" sz="2800" dirty="0">
                <a:solidFill>
                  <a:schemeClr val="bg1"/>
                </a:solidFill>
              </a:rPr>
              <a:t>At-Cost</a:t>
            </a:r>
          </a:p>
        </p:txBody>
      </p:sp>
      <p:sp>
        <p:nvSpPr>
          <p:cNvPr id="2" name="TextBox 1">
            <a:extLst>
              <a:ext uri="{FF2B5EF4-FFF2-40B4-BE49-F238E27FC236}">
                <a16:creationId xmlns:a16="http://schemas.microsoft.com/office/drawing/2014/main" id="{93A93EBB-9FB4-36A7-B892-29270B794402}"/>
              </a:ext>
            </a:extLst>
          </p:cNvPr>
          <p:cNvSpPr txBox="1"/>
          <p:nvPr/>
        </p:nvSpPr>
        <p:spPr>
          <a:xfrm>
            <a:off x="3702571" y="995884"/>
            <a:ext cx="4516388" cy="400110"/>
          </a:xfrm>
          <a:prstGeom prst="rect">
            <a:avLst/>
          </a:prstGeom>
          <a:noFill/>
        </p:spPr>
        <p:txBody>
          <a:bodyPr wrap="square" rtlCol="0">
            <a:spAutoFit/>
          </a:bodyPr>
          <a:lstStyle/>
          <a:p>
            <a:pPr algn="r"/>
            <a:r>
              <a:rPr lang="en-US" sz="2000" dirty="0">
                <a:solidFill>
                  <a:schemeClr val="bg1"/>
                </a:solidFill>
              </a:rPr>
              <a:t>Trish Beckman - Senior  Project Manager:</a:t>
            </a:r>
          </a:p>
        </p:txBody>
      </p:sp>
      <p:sp>
        <p:nvSpPr>
          <p:cNvPr id="3" name="TextBox 2">
            <a:extLst>
              <a:ext uri="{FF2B5EF4-FFF2-40B4-BE49-F238E27FC236}">
                <a16:creationId xmlns:a16="http://schemas.microsoft.com/office/drawing/2014/main" id="{4788C265-921F-02E6-D99A-2D2087D4FA83}"/>
              </a:ext>
            </a:extLst>
          </p:cNvPr>
          <p:cNvSpPr txBox="1"/>
          <p:nvPr/>
        </p:nvSpPr>
        <p:spPr>
          <a:xfrm>
            <a:off x="8966668" y="915638"/>
            <a:ext cx="2646544" cy="523220"/>
          </a:xfrm>
          <a:prstGeom prst="rect">
            <a:avLst/>
          </a:prstGeom>
          <a:noFill/>
        </p:spPr>
        <p:txBody>
          <a:bodyPr wrap="square" rtlCol="0">
            <a:spAutoFit/>
          </a:bodyPr>
          <a:lstStyle/>
          <a:p>
            <a:pPr algn="r"/>
            <a:r>
              <a:rPr lang="en-US" sz="2800" dirty="0">
                <a:solidFill>
                  <a:schemeClr val="bg1"/>
                </a:solidFill>
              </a:rPr>
              <a:t>$21,500.00/</a:t>
            </a:r>
            <a:r>
              <a:rPr lang="en-US" sz="2800" dirty="0" err="1">
                <a:solidFill>
                  <a:schemeClr val="bg1"/>
                </a:solidFill>
              </a:rPr>
              <a:t>mo</a:t>
            </a:r>
            <a:endParaRPr lang="en-US" sz="2800" dirty="0">
              <a:solidFill>
                <a:schemeClr val="bg1"/>
              </a:solidFill>
            </a:endParaRPr>
          </a:p>
        </p:txBody>
      </p:sp>
    </p:spTree>
    <p:extLst>
      <p:ext uri="{BB962C8B-B14F-4D97-AF65-F5344CB8AC3E}">
        <p14:creationId xmlns:p14="http://schemas.microsoft.com/office/powerpoint/2010/main" val="32604120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descr="A picture containing font, graphics, graphic design, typography&#10;&#10;Description automatically generated">
            <a:extLst>
              <a:ext uri="{FF2B5EF4-FFF2-40B4-BE49-F238E27FC236}">
                <a16:creationId xmlns:a16="http://schemas.microsoft.com/office/drawing/2014/main" id="{7935EC0E-6D5A-267A-FD57-A9C265269D4A}"/>
              </a:ext>
            </a:extLst>
          </p:cNvPr>
          <p:cNvPicPr>
            <a:picLocks noChangeAspect="1"/>
          </p:cNvPicPr>
          <p:nvPr/>
        </p:nvPicPr>
        <p:blipFill>
          <a:blip r:embed="rId3"/>
          <a:stretch>
            <a:fillRect/>
          </a:stretch>
        </p:blipFill>
        <p:spPr>
          <a:xfrm>
            <a:off x="9741690" y="6289676"/>
            <a:ext cx="2287501" cy="387795"/>
          </a:xfrm>
          <a:prstGeom prst="rect">
            <a:avLst/>
          </a:prstGeom>
        </p:spPr>
      </p:pic>
      <p:sp>
        <p:nvSpPr>
          <p:cNvPr id="9" name="TextBox 8">
            <a:extLst>
              <a:ext uri="{FF2B5EF4-FFF2-40B4-BE49-F238E27FC236}">
                <a16:creationId xmlns:a16="http://schemas.microsoft.com/office/drawing/2014/main" id="{EBE17CC5-1AB3-DD27-12C8-A99BD54CF1FA}"/>
              </a:ext>
            </a:extLst>
          </p:cNvPr>
          <p:cNvSpPr txBox="1"/>
          <p:nvPr/>
        </p:nvSpPr>
        <p:spPr>
          <a:xfrm>
            <a:off x="443070" y="664982"/>
            <a:ext cx="2814638" cy="369332"/>
          </a:xfrm>
          <a:prstGeom prst="rect">
            <a:avLst/>
          </a:prstGeom>
          <a:noFill/>
        </p:spPr>
        <p:txBody>
          <a:bodyPr wrap="square" rtlCol="0">
            <a:spAutoFit/>
          </a:bodyPr>
          <a:lstStyle/>
          <a:p>
            <a:r>
              <a:rPr lang="en-US" dirty="0">
                <a:solidFill>
                  <a:srgbClr val="002060"/>
                </a:solidFill>
              </a:rPr>
              <a:t>Project Start-Up</a:t>
            </a:r>
          </a:p>
        </p:txBody>
      </p:sp>
      <p:sp>
        <p:nvSpPr>
          <p:cNvPr id="11" name="TextBox 10">
            <a:extLst>
              <a:ext uri="{FF2B5EF4-FFF2-40B4-BE49-F238E27FC236}">
                <a16:creationId xmlns:a16="http://schemas.microsoft.com/office/drawing/2014/main" id="{D1E7039C-C69F-2579-8F62-2F9FE6031A96}"/>
              </a:ext>
            </a:extLst>
          </p:cNvPr>
          <p:cNvSpPr txBox="1"/>
          <p:nvPr/>
        </p:nvSpPr>
        <p:spPr>
          <a:xfrm>
            <a:off x="206352" y="242521"/>
            <a:ext cx="5057775" cy="461665"/>
          </a:xfrm>
          <a:prstGeom prst="rect">
            <a:avLst/>
          </a:prstGeom>
          <a:noFill/>
        </p:spPr>
        <p:txBody>
          <a:bodyPr wrap="square" rtlCol="0">
            <a:spAutoFit/>
          </a:bodyPr>
          <a:lstStyle/>
          <a:p>
            <a:r>
              <a:rPr lang="en-US" sz="2400" b="1" i="1" dirty="0">
                <a:solidFill>
                  <a:srgbClr val="002060"/>
                </a:solidFill>
              </a:rPr>
              <a:t>PROJECT FEES</a:t>
            </a:r>
          </a:p>
        </p:txBody>
      </p:sp>
      <p:sp>
        <p:nvSpPr>
          <p:cNvPr id="12" name="TextBox 11">
            <a:extLst>
              <a:ext uri="{FF2B5EF4-FFF2-40B4-BE49-F238E27FC236}">
                <a16:creationId xmlns:a16="http://schemas.microsoft.com/office/drawing/2014/main" id="{B1EE5CD4-56F4-C0B2-9B83-7CD7D69C1307}"/>
              </a:ext>
            </a:extLst>
          </p:cNvPr>
          <p:cNvSpPr txBox="1"/>
          <p:nvPr/>
        </p:nvSpPr>
        <p:spPr>
          <a:xfrm>
            <a:off x="443071" y="1597018"/>
            <a:ext cx="2814638" cy="369332"/>
          </a:xfrm>
          <a:prstGeom prst="rect">
            <a:avLst/>
          </a:prstGeom>
          <a:noFill/>
        </p:spPr>
        <p:txBody>
          <a:bodyPr wrap="square" rtlCol="0">
            <a:spAutoFit/>
          </a:bodyPr>
          <a:lstStyle/>
          <a:p>
            <a:r>
              <a:rPr lang="en-US" dirty="0">
                <a:solidFill>
                  <a:srgbClr val="002060"/>
                </a:solidFill>
              </a:rPr>
              <a:t>Project &amp; Travel Expenses</a:t>
            </a:r>
          </a:p>
        </p:txBody>
      </p:sp>
      <p:sp>
        <p:nvSpPr>
          <p:cNvPr id="13" name="TextBox 12">
            <a:extLst>
              <a:ext uri="{FF2B5EF4-FFF2-40B4-BE49-F238E27FC236}">
                <a16:creationId xmlns:a16="http://schemas.microsoft.com/office/drawing/2014/main" id="{3F7E1168-7C40-9E63-FC5E-01CCE6D9847A}"/>
              </a:ext>
            </a:extLst>
          </p:cNvPr>
          <p:cNvSpPr txBox="1"/>
          <p:nvPr/>
        </p:nvSpPr>
        <p:spPr>
          <a:xfrm>
            <a:off x="443070" y="1869975"/>
            <a:ext cx="11429999" cy="2246769"/>
          </a:xfrm>
          <a:prstGeom prst="rect">
            <a:avLst/>
          </a:prstGeom>
          <a:noFill/>
        </p:spPr>
        <p:txBody>
          <a:bodyPr wrap="square" rtlCol="0">
            <a:spAutoFit/>
          </a:bodyPr>
          <a:lstStyle/>
          <a:p>
            <a:r>
              <a:rPr lang="en-US" sz="1400" dirty="0">
                <a:solidFill>
                  <a:srgbClr val="26232D"/>
                </a:solidFill>
                <a:latin typeface="Calibri" panose="020F0502020204030204" pitchFamily="34" charset="0"/>
                <a:cs typeface="Calibri" panose="020F0502020204030204" pitchFamily="34" charset="0"/>
              </a:rPr>
              <a:t>Reimbursement from Client subject to the provision of proper documentation for the following project-related expenses at cost:</a:t>
            </a:r>
          </a:p>
          <a:p>
            <a:pPr marL="800100" lvl="1" indent="-342900">
              <a:buAutoNum type="arabicPeriod"/>
            </a:pPr>
            <a:r>
              <a:rPr lang="en-US" sz="1400" dirty="0">
                <a:solidFill>
                  <a:srgbClr val="26232D"/>
                </a:solidFill>
                <a:latin typeface="Calibri" panose="020F0502020204030204" pitchFamily="34" charset="0"/>
                <a:cs typeface="Calibri" panose="020F0502020204030204" pitchFamily="34" charset="0"/>
              </a:rPr>
              <a:t>Project-related, out-of-pocket expenses incurred in the conduct and support of business away from home office as requested by Client. Such expenses shall include, but not be limited to, airfare, mileage, lodging, meals, parking, etc.</a:t>
            </a:r>
          </a:p>
          <a:p>
            <a:pPr marL="800100" lvl="1" indent="-342900">
              <a:buFontTx/>
              <a:buAutoNum type="arabicPeriod"/>
            </a:pPr>
            <a:r>
              <a:rPr lang="en-US" sz="1400" dirty="0">
                <a:solidFill>
                  <a:srgbClr val="26232D"/>
                </a:solidFill>
                <a:latin typeface="Calibri" panose="020F0502020204030204" pitchFamily="34" charset="0"/>
                <a:cs typeface="Calibri" panose="020F0502020204030204" pitchFamily="34" charset="0"/>
              </a:rPr>
              <a:t>Administrative expenses incurred in connection with work performed on Client’s behalf and to handle project-related documents during the course of said project. Expenses shall include, but not be limited to, costs for external Internet, reproduction, photocopies, printing, postage, and overnight delivery.</a:t>
            </a:r>
          </a:p>
          <a:p>
            <a:pPr marL="800100" lvl="1" indent="-342900">
              <a:buFontTx/>
              <a:buAutoNum type="arabicPeriod"/>
            </a:pPr>
            <a:r>
              <a:rPr lang="en-US" sz="1400" dirty="0">
                <a:solidFill>
                  <a:srgbClr val="26232D"/>
                </a:solidFill>
                <a:latin typeface="Calibri" panose="020F0502020204030204" pitchFamily="34" charset="0"/>
                <a:cs typeface="Calibri" panose="020F0502020204030204" pitchFamily="34" charset="0"/>
              </a:rPr>
              <a:t>Project-related information technology systems other than Microsoft Word, Microsoft Excel, Microsoft Project, Adobe Acrobat, DWG file reader, email client, web browser, and standard image viewer, including various personal computer and web-based project, scheduling, cost and information management systems, and hosting for the purposes of collaboration, document sharing, project tracking, and reporting.</a:t>
            </a:r>
          </a:p>
          <a:p>
            <a:pPr marL="800100" lvl="1" indent="-342900">
              <a:buFontTx/>
              <a:buAutoNum type="arabicPeriod"/>
            </a:pPr>
            <a:r>
              <a:rPr lang="en-US" sz="1400" dirty="0">
                <a:solidFill>
                  <a:srgbClr val="26232D"/>
                </a:solidFill>
                <a:latin typeface="Calibri" panose="020F0502020204030204" pitchFamily="34" charset="0"/>
                <a:cs typeface="Calibri" panose="020F0502020204030204" pitchFamily="34" charset="0"/>
              </a:rPr>
              <a:t>Any additional expenses incurred during production of services, agreed to by Client in writing in advance.</a:t>
            </a:r>
          </a:p>
        </p:txBody>
      </p:sp>
      <p:sp>
        <p:nvSpPr>
          <p:cNvPr id="15" name="TextBox 14">
            <a:extLst>
              <a:ext uri="{FF2B5EF4-FFF2-40B4-BE49-F238E27FC236}">
                <a16:creationId xmlns:a16="http://schemas.microsoft.com/office/drawing/2014/main" id="{A6EF3D40-EF7B-5960-D928-09EC616419B2}"/>
              </a:ext>
            </a:extLst>
          </p:cNvPr>
          <p:cNvSpPr txBox="1"/>
          <p:nvPr/>
        </p:nvSpPr>
        <p:spPr>
          <a:xfrm>
            <a:off x="443070" y="977143"/>
            <a:ext cx="11429999" cy="523220"/>
          </a:xfrm>
          <a:prstGeom prst="rect">
            <a:avLst/>
          </a:prstGeom>
          <a:noFill/>
        </p:spPr>
        <p:txBody>
          <a:bodyPr wrap="square" rtlCol="0">
            <a:spAutoFit/>
          </a:bodyPr>
          <a:lstStyle/>
          <a:p>
            <a:r>
              <a:rPr lang="en-US" sz="1400" dirty="0"/>
              <a:t>A one-time payment of four thousand dollars ($4,000.00) will be made upon execution of this agreement for Project Set-up. Payment is due within ten (10) business days of execution of this agreement.</a:t>
            </a:r>
            <a:endParaRPr lang="en-US" sz="1400" dirty="0">
              <a:solidFill>
                <a:srgbClr val="26232D"/>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5981447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8944D28-57EF-0AF2-F511-1CF0A8F01DB6}"/>
              </a:ext>
            </a:extLst>
          </p:cNvPr>
          <p:cNvSpPr txBox="1"/>
          <p:nvPr/>
        </p:nvSpPr>
        <p:spPr>
          <a:xfrm>
            <a:off x="144282" y="212142"/>
            <a:ext cx="5057775" cy="461665"/>
          </a:xfrm>
          <a:prstGeom prst="rect">
            <a:avLst/>
          </a:prstGeom>
          <a:noFill/>
        </p:spPr>
        <p:txBody>
          <a:bodyPr wrap="square" rtlCol="0">
            <a:spAutoFit/>
          </a:bodyPr>
          <a:lstStyle/>
          <a:p>
            <a:r>
              <a:rPr lang="en-US" sz="2400" b="1" i="1" dirty="0">
                <a:solidFill>
                  <a:srgbClr val="002060"/>
                </a:solidFill>
              </a:rPr>
              <a:t>CLARIFICATIONS &amp; EXPECTATIONS</a:t>
            </a:r>
          </a:p>
        </p:txBody>
      </p:sp>
      <p:sp>
        <p:nvSpPr>
          <p:cNvPr id="2" name="TextBox 1">
            <a:extLst>
              <a:ext uri="{FF2B5EF4-FFF2-40B4-BE49-F238E27FC236}">
                <a16:creationId xmlns:a16="http://schemas.microsoft.com/office/drawing/2014/main" id="{C21A3504-62D1-699E-BB6B-2ECC0F5741EA}"/>
              </a:ext>
            </a:extLst>
          </p:cNvPr>
          <p:cNvSpPr txBox="1"/>
          <p:nvPr/>
        </p:nvSpPr>
        <p:spPr>
          <a:xfrm>
            <a:off x="630059" y="906086"/>
            <a:ext cx="2814638" cy="369332"/>
          </a:xfrm>
          <a:prstGeom prst="rect">
            <a:avLst/>
          </a:prstGeom>
          <a:noFill/>
        </p:spPr>
        <p:txBody>
          <a:bodyPr wrap="square" rtlCol="0">
            <a:spAutoFit/>
          </a:bodyPr>
          <a:lstStyle/>
          <a:p>
            <a:r>
              <a:rPr lang="en-US" dirty="0">
                <a:solidFill>
                  <a:srgbClr val="002060"/>
                </a:solidFill>
              </a:rPr>
              <a:t>A. Municipality Approval</a:t>
            </a:r>
          </a:p>
        </p:txBody>
      </p:sp>
      <p:sp>
        <p:nvSpPr>
          <p:cNvPr id="3" name="TextBox 2">
            <a:extLst>
              <a:ext uri="{FF2B5EF4-FFF2-40B4-BE49-F238E27FC236}">
                <a16:creationId xmlns:a16="http://schemas.microsoft.com/office/drawing/2014/main" id="{46DA73E3-9E95-8FC8-5A16-7C68A321C7E3}"/>
              </a:ext>
            </a:extLst>
          </p:cNvPr>
          <p:cNvSpPr txBox="1"/>
          <p:nvPr/>
        </p:nvSpPr>
        <p:spPr>
          <a:xfrm>
            <a:off x="630058" y="1179043"/>
            <a:ext cx="5072063" cy="1169551"/>
          </a:xfrm>
          <a:prstGeom prst="rect">
            <a:avLst/>
          </a:prstGeom>
          <a:noFill/>
        </p:spPr>
        <p:txBody>
          <a:bodyPr wrap="square" rtlCol="0">
            <a:spAutoFit/>
          </a:bodyPr>
          <a:lstStyle/>
          <a:p>
            <a:r>
              <a:rPr lang="en-US" sz="1400" dirty="0"/>
              <a:t>Client shall be responsible for preparing, presenting and securing all development and master criteria municipality approvals. If requested, Greeby can prepare architectural review committee / design review board exhibits, support materials and presentations as an additional service.</a:t>
            </a:r>
          </a:p>
        </p:txBody>
      </p:sp>
      <p:sp>
        <p:nvSpPr>
          <p:cNvPr id="7" name="TextBox 6">
            <a:extLst>
              <a:ext uri="{FF2B5EF4-FFF2-40B4-BE49-F238E27FC236}">
                <a16:creationId xmlns:a16="http://schemas.microsoft.com/office/drawing/2014/main" id="{B54930C4-E25B-0856-8B90-AD7E32705DD9}"/>
              </a:ext>
            </a:extLst>
          </p:cNvPr>
          <p:cNvSpPr txBox="1"/>
          <p:nvPr/>
        </p:nvSpPr>
        <p:spPr>
          <a:xfrm>
            <a:off x="630058" y="2348594"/>
            <a:ext cx="3643313" cy="369332"/>
          </a:xfrm>
          <a:prstGeom prst="rect">
            <a:avLst/>
          </a:prstGeom>
          <a:noFill/>
        </p:spPr>
        <p:txBody>
          <a:bodyPr wrap="square" rtlCol="0">
            <a:spAutoFit/>
          </a:bodyPr>
          <a:lstStyle/>
          <a:p>
            <a:r>
              <a:rPr lang="en-US" dirty="0">
                <a:solidFill>
                  <a:srgbClr val="002060"/>
                </a:solidFill>
              </a:rPr>
              <a:t>B. </a:t>
            </a:r>
            <a:r>
              <a:rPr lang="en-US" dirty="0"/>
              <a:t>Lease Plan / LODs / Lease Exhibits</a:t>
            </a:r>
            <a:endParaRPr lang="en-US" dirty="0">
              <a:solidFill>
                <a:srgbClr val="002060"/>
              </a:solidFill>
            </a:endParaRPr>
          </a:p>
        </p:txBody>
      </p:sp>
      <p:sp>
        <p:nvSpPr>
          <p:cNvPr id="17" name="TextBox 16">
            <a:extLst>
              <a:ext uri="{FF2B5EF4-FFF2-40B4-BE49-F238E27FC236}">
                <a16:creationId xmlns:a16="http://schemas.microsoft.com/office/drawing/2014/main" id="{D7E3579D-E548-DC74-061E-8B59100AAF18}"/>
              </a:ext>
            </a:extLst>
          </p:cNvPr>
          <p:cNvSpPr txBox="1"/>
          <p:nvPr/>
        </p:nvSpPr>
        <p:spPr>
          <a:xfrm>
            <a:off x="630058" y="2621551"/>
            <a:ext cx="5072063" cy="1600438"/>
          </a:xfrm>
          <a:prstGeom prst="rect">
            <a:avLst/>
          </a:prstGeom>
          <a:noFill/>
        </p:spPr>
        <p:txBody>
          <a:bodyPr wrap="square" rtlCol="0">
            <a:spAutoFit/>
          </a:bodyPr>
          <a:lstStyle/>
          <a:p>
            <a:r>
              <a:rPr lang="en-US" sz="1400" dirty="0"/>
              <a:t>The lease and/or merchandising plan(s) will be prepared and maintained by Client or its consultants and will be available to Greeby for download, review and comment. Client or its consultants will create and provide the Lease Outline Diagrams (LOD) in electronic format (.pdf and .dwg) to Greeby for download, review, comment, and distribution as required. Client or its consultants will prepare all required lease exhibits.</a:t>
            </a:r>
          </a:p>
        </p:txBody>
      </p:sp>
      <p:sp>
        <p:nvSpPr>
          <p:cNvPr id="18" name="TextBox 17">
            <a:extLst>
              <a:ext uri="{FF2B5EF4-FFF2-40B4-BE49-F238E27FC236}">
                <a16:creationId xmlns:a16="http://schemas.microsoft.com/office/drawing/2014/main" id="{19E1A97B-D786-9D42-A902-E0E66D2BEC21}"/>
              </a:ext>
            </a:extLst>
          </p:cNvPr>
          <p:cNvSpPr txBox="1"/>
          <p:nvPr/>
        </p:nvSpPr>
        <p:spPr>
          <a:xfrm>
            <a:off x="630059" y="4221989"/>
            <a:ext cx="3227566" cy="369332"/>
          </a:xfrm>
          <a:prstGeom prst="rect">
            <a:avLst/>
          </a:prstGeom>
          <a:noFill/>
        </p:spPr>
        <p:txBody>
          <a:bodyPr wrap="square" rtlCol="0">
            <a:spAutoFit/>
          </a:bodyPr>
          <a:lstStyle/>
          <a:p>
            <a:r>
              <a:rPr lang="en-US" dirty="0">
                <a:solidFill>
                  <a:srgbClr val="002060"/>
                </a:solidFill>
              </a:rPr>
              <a:t>C. Tenant Status Report (TSR)</a:t>
            </a:r>
          </a:p>
        </p:txBody>
      </p:sp>
      <p:sp>
        <p:nvSpPr>
          <p:cNvPr id="21" name="TextBox 20">
            <a:extLst>
              <a:ext uri="{FF2B5EF4-FFF2-40B4-BE49-F238E27FC236}">
                <a16:creationId xmlns:a16="http://schemas.microsoft.com/office/drawing/2014/main" id="{44FFC3E0-DAFB-943A-4027-B36556B4048F}"/>
              </a:ext>
            </a:extLst>
          </p:cNvPr>
          <p:cNvSpPr txBox="1"/>
          <p:nvPr/>
        </p:nvSpPr>
        <p:spPr>
          <a:xfrm>
            <a:off x="630058" y="4569272"/>
            <a:ext cx="5072063" cy="738664"/>
          </a:xfrm>
          <a:prstGeom prst="rect">
            <a:avLst/>
          </a:prstGeom>
          <a:noFill/>
        </p:spPr>
        <p:txBody>
          <a:bodyPr wrap="square" rtlCol="0">
            <a:spAutoFit/>
          </a:bodyPr>
          <a:lstStyle/>
          <a:p>
            <a:r>
              <a:rPr lang="en-US" sz="1400" dirty="0"/>
              <a:t>Greeby shall create and maintain a cloud-based TSR (Status Plan) to track Tenant key milestone dates, progress and other information as mutually agreed to facilitate retail space delivery.</a:t>
            </a:r>
          </a:p>
        </p:txBody>
      </p:sp>
      <p:sp>
        <p:nvSpPr>
          <p:cNvPr id="5" name="TextBox 4">
            <a:extLst>
              <a:ext uri="{FF2B5EF4-FFF2-40B4-BE49-F238E27FC236}">
                <a16:creationId xmlns:a16="http://schemas.microsoft.com/office/drawing/2014/main" id="{84387A9F-CB3A-202B-ED84-05A85184FA38}"/>
              </a:ext>
            </a:extLst>
          </p:cNvPr>
          <p:cNvSpPr txBox="1"/>
          <p:nvPr/>
        </p:nvSpPr>
        <p:spPr>
          <a:xfrm>
            <a:off x="630059" y="5351223"/>
            <a:ext cx="2814638" cy="369332"/>
          </a:xfrm>
          <a:prstGeom prst="rect">
            <a:avLst/>
          </a:prstGeom>
          <a:noFill/>
        </p:spPr>
        <p:txBody>
          <a:bodyPr wrap="square" rtlCol="0">
            <a:spAutoFit/>
          </a:bodyPr>
          <a:lstStyle/>
          <a:p>
            <a:r>
              <a:rPr lang="en-US" dirty="0">
                <a:solidFill>
                  <a:srgbClr val="002060"/>
                </a:solidFill>
              </a:rPr>
              <a:t>D. Executed Leases</a:t>
            </a:r>
          </a:p>
        </p:txBody>
      </p:sp>
      <p:sp>
        <p:nvSpPr>
          <p:cNvPr id="6" name="TextBox 5">
            <a:extLst>
              <a:ext uri="{FF2B5EF4-FFF2-40B4-BE49-F238E27FC236}">
                <a16:creationId xmlns:a16="http://schemas.microsoft.com/office/drawing/2014/main" id="{DD21B9A0-14AA-3DB5-DF46-F3AE39FC7BBD}"/>
              </a:ext>
            </a:extLst>
          </p:cNvPr>
          <p:cNvSpPr txBox="1"/>
          <p:nvPr/>
        </p:nvSpPr>
        <p:spPr>
          <a:xfrm>
            <a:off x="630058" y="5698506"/>
            <a:ext cx="5072063" cy="738664"/>
          </a:xfrm>
          <a:prstGeom prst="rect">
            <a:avLst/>
          </a:prstGeom>
          <a:noFill/>
        </p:spPr>
        <p:txBody>
          <a:bodyPr wrap="square" rtlCol="0">
            <a:spAutoFit/>
          </a:bodyPr>
          <a:lstStyle/>
          <a:p>
            <a:r>
              <a:rPr lang="en-US" sz="1400" dirty="0"/>
              <a:t>Greeby shall be provided a copy of all executed Tenant leases in their entirety for review and comprehension of all Landlord lease obligations.</a:t>
            </a:r>
          </a:p>
        </p:txBody>
      </p:sp>
      <p:sp>
        <p:nvSpPr>
          <p:cNvPr id="8" name="TextBox 7">
            <a:extLst>
              <a:ext uri="{FF2B5EF4-FFF2-40B4-BE49-F238E27FC236}">
                <a16:creationId xmlns:a16="http://schemas.microsoft.com/office/drawing/2014/main" id="{DCEB9334-9961-195C-420D-EED0120598C3}"/>
              </a:ext>
            </a:extLst>
          </p:cNvPr>
          <p:cNvSpPr txBox="1"/>
          <p:nvPr/>
        </p:nvSpPr>
        <p:spPr>
          <a:xfrm>
            <a:off x="6265066" y="911322"/>
            <a:ext cx="2814638" cy="369332"/>
          </a:xfrm>
          <a:prstGeom prst="rect">
            <a:avLst/>
          </a:prstGeom>
          <a:noFill/>
        </p:spPr>
        <p:txBody>
          <a:bodyPr wrap="square" rtlCol="0">
            <a:spAutoFit/>
          </a:bodyPr>
          <a:lstStyle/>
          <a:p>
            <a:r>
              <a:rPr lang="en-US" dirty="0">
                <a:solidFill>
                  <a:srgbClr val="002060"/>
                </a:solidFill>
              </a:rPr>
              <a:t>E. Team Assembly</a:t>
            </a:r>
          </a:p>
        </p:txBody>
      </p:sp>
      <p:sp>
        <p:nvSpPr>
          <p:cNvPr id="9" name="TextBox 8">
            <a:extLst>
              <a:ext uri="{FF2B5EF4-FFF2-40B4-BE49-F238E27FC236}">
                <a16:creationId xmlns:a16="http://schemas.microsoft.com/office/drawing/2014/main" id="{0B79D794-CC12-1DD0-C7FA-DB0F86002273}"/>
              </a:ext>
            </a:extLst>
          </p:cNvPr>
          <p:cNvSpPr txBox="1"/>
          <p:nvPr/>
        </p:nvSpPr>
        <p:spPr>
          <a:xfrm>
            <a:off x="6265065" y="1258605"/>
            <a:ext cx="5072063" cy="1384995"/>
          </a:xfrm>
          <a:prstGeom prst="rect">
            <a:avLst/>
          </a:prstGeom>
          <a:noFill/>
        </p:spPr>
        <p:txBody>
          <a:bodyPr wrap="square" rtlCol="0">
            <a:spAutoFit/>
          </a:bodyPr>
          <a:lstStyle/>
          <a:p>
            <a:r>
              <a:rPr lang="en-US" sz="1400" dirty="0"/>
              <a:t>Client shall be responsible for prequalifying, soliciting, preparing of bid packages, scoping, negotiating and contracting all consultants including but not limited to designers, architects, specialty consultants, contractors, and vendors. Greeby shall coordinate with all Client selected team members as required to deliver its services and as mutually agreed.</a:t>
            </a:r>
          </a:p>
        </p:txBody>
      </p:sp>
      <p:sp>
        <p:nvSpPr>
          <p:cNvPr id="10" name="TextBox 9">
            <a:extLst>
              <a:ext uri="{FF2B5EF4-FFF2-40B4-BE49-F238E27FC236}">
                <a16:creationId xmlns:a16="http://schemas.microsoft.com/office/drawing/2014/main" id="{5F2C79F8-BC30-F561-50EC-9B1FF4D01E88}"/>
              </a:ext>
            </a:extLst>
          </p:cNvPr>
          <p:cNvSpPr txBox="1"/>
          <p:nvPr/>
        </p:nvSpPr>
        <p:spPr>
          <a:xfrm>
            <a:off x="6265066" y="2643600"/>
            <a:ext cx="2814638" cy="369332"/>
          </a:xfrm>
          <a:prstGeom prst="rect">
            <a:avLst/>
          </a:prstGeom>
          <a:noFill/>
        </p:spPr>
        <p:txBody>
          <a:bodyPr wrap="square" rtlCol="0">
            <a:spAutoFit/>
          </a:bodyPr>
          <a:lstStyle/>
          <a:p>
            <a:r>
              <a:rPr lang="en-US" dirty="0">
                <a:solidFill>
                  <a:srgbClr val="002060"/>
                </a:solidFill>
              </a:rPr>
              <a:t>F. On-Site Conditions</a:t>
            </a:r>
          </a:p>
        </p:txBody>
      </p:sp>
      <p:sp>
        <p:nvSpPr>
          <p:cNvPr id="11" name="TextBox 10">
            <a:extLst>
              <a:ext uri="{FF2B5EF4-FFF2-40B4-BE49-F238E27FC236}">
                <a16:creationId xmlns:a16="http://schemas.microsoft.com/office/drawing/2014/main" id="{5D92C9D2-BE2E-47E3-6046-9322A80ED8A2}"/>
              </a:ext>
            </a:extLst>
          </p:cNvPr>
          <p:cNvSpPr txBox="1"/>
          <p:nvPr/>
        </p:nvSpPr>
        <p:spPr>
          <a:xfrm>
            <a:off x="6265065" y="2990883"/>
            <a:ext cx="5072063" cy="1600438"/>
          </a:xfrm>
          <a:prstGeom prst="rect">
            <a:avLst/>
          </a:prstGeom>
          <a:noFill/>
        </p:spPr>
        <p:txBody>
          <a:bodyPr wrap="square" rtlCol="0">
            <a:spAutoFit/>
          </a:bodyPr>
          <a:lstStyle/>
          <a:p>
            <a:r>
              <a:rPr lang="en-US" sz="1400" dirty="0"/>
              <a:t>If Greeby staff is required to work on-site, Client shall be responsible to provide access to the following, if available:</a:t>
            </a:r>
          </a:p>
          <a:p>
            <a:pPr marL="285750" indent="-285750">
              <a:buFontTx/>
              <a:buChar char="-"/>
            </a:pPr>
            <a:r>
              <a:rPr lang="en-US" sz="1400" dirty="0"/>
              <a:t>High speed Wi-Fi internet access</a:t>
            </a:r>
          </a:p>
          <a:p>
            <a:pPr marL="285750" indent="-285750">
              <a:buFontTx/>
              <a:buChar char="-"/>
            </a:pPr>
            <a:r>
              <a:rPr lang="en-US" sz="1400" dirty="0"/>
              <a:t>Access to conference room or management office</a:t>
            </a:r>
          </a:p>
          <a:p>
            <a:pPr marL="285750" indent="-285750">
              <a:buFontTx/>
              <a:buChar char="-"/>
            </a:pPr>
            <a:r>
              <a:rPr lang="en-US" sz="1400" dirty="0"/>
              <a:t>Adequate power and lighting</a:t>
            </a:r>
          </a:p>
          <a:p>
            <a:pPr marL="285750" indent="-285750">
              <a:buFontTx/>
              <a:buChar char="-"/>
            </a:pPr>
            <a:r>
              <a:rPr lang="en-US" sz="1400" dirty="0"/>
              <a:t>Restroom facilities</a:t>
            </a:r>
          </a:p>
          <a:p>
            <a:pPr marL="285750" indent="-285750">
              <a:buFontTx/>
              <a:buChar char="-"/>
            </a:pPr>
            <a:r>
              <a:rPr lang="en-US" sz="1400" dirty="0"/>
              <a:t>Potable water</a:t>
            </a:r>
          </a:p>
        </p:txBody>
      </p:sp>
      <p:pic>
        <p:nvPicPr>
          <p:cNvPr id="12" name="Picture 11" descr="A picture containing font, graphics, graphic design, typography&#10;&#10;Description automatically generated">
            <a:extLst>
              <a:ext uri="{FF2B5EF4-FFF2-40B4-BE49-F238E27FC236}">
                <a16:creationId xmlns:a16="http://schemas.microsoft.com/office/drawing/2014/main" id="{6087B369-0716-65D1-55CD-B7B2B40BBFB6}"/>
              </a:ext>
            </a:extLst>
          </p:cNvPr>
          <p:cNvPicPr>
            <a:picLocks noChangeAspect="1"/>
          </p:cNvPicPr>
          <p:nvPr/>
        </p:nvPicPr>
        <p:blipFill>
          <a:blip r:embed="rId2"/>
          <a:stretch>
            <a:fillRect/>
          </a:stretch>
        </p:blipFill>
        <p:spPr>
          <a:xfrm>
            <a:off x="9741690" y="6289676"/>
            <a:ext cx="2287501" cy="387795"/>
          </a:xfrm>
          <a:prstGeom prst="rect">
            <a:avLst/>
          </a:prstGeom>
        </p:spPr>
      </p:pic>
    </p:spTree>
    <p:extLst>
      <p:ext uri="{BB962C8B-B14F-4D97-AF65-F5344CB8AC3E}">
        <p14:creationId xmlns:p14="http://schemas.microsoft.com/office/powerpoint/2010/main" val="10273180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8944D28-57EF-0AF2-F511-1CF0A8F01DB6}"/>
              </a:ext>
            </a:extLst>
          </p:cNvPr>
          <p:cNvSpPr txBox="1"/>
          <p:nvPr/>
        </p:nvSpPr>
        <p:spPr>
          <a:xfrm>
            <a:off x="144282" y="212142"/>
            <a:ext cx="5057775" cy="461665"/>
          </a:xfrm>
          <a:prstGeom prst="rect">
            <a:avLst/>
          </a:prstGeom>
          <a:noFill/>
        </p:spPr>
        <p:txBody>
          <a:bodyPr wrap="square" rtlCol="0">
            <a:spAutoFit/>
          </a:bodyPr>
          <a:lstStyle/>
          <a:p>
            <a:r>
              <a:rPr lang="en-US" sz="2400" b="1" i="1" dirty="0">
                <a:solidFill>
                  <a:srgbClr val="002060"/>
                </a:solidFill>
              </a:rPr>
              <a:t>TERMS &amp; CONDITIONS</a:t>
            </a:r>
          </a:p>
        </p:txBody>
      </p:sp>
      <p:sp>
        <p:nvSpPr>
          <p:cNvPr id="36" name="TextBox 35">
            <a:extLst>
              <a:ext uri="{FF2B5EF4-FFF2-40B4-BE49-F238E27FC236}">
                <a16:creationId xmlns:a16="http://schemas.microsoft.com/office/drawing/2014/main" id="{A30FC51F-7BCE-D86A-2FF7-A886AE96FA54}"/>
              </a:ext>
            </a:extLst>
          </p:cNvPr>
          <p:cNvSpPr txBox="1"/>
          <p:nvPr/>
        </p:nvSpPr>
        <p:spPr>
          <a:xfrm>
            <a:off x="8915398" y="4788563"/>
            <a:ext cx="2646544" cy="523220"/>
          </a:xfrm>
          <a:prstGeom prst="rect">
            <a:avLst/>
          </a:prstGeom>
          <a:noFill/>
        </p:spPr>
        <p:txBody>
          <a:bodyPr wrap="square" rtlCol="0">
            <a:spAutoFit/>
          </a:bodyPr>
          <a:lstStyle/>
          <a:p>
            <a:pPr algn="r"/>
            <a:r>
              <a:rPr lang="en-US" sz="2800" dirty="0">
                <a:solidFill>
                  <a:schemeClr val="bg1"/>
                </a:solidFill>
              </a:rPr>
              <a:t>$3,000.00</a:t>
            </a:r>
          </a:p>
        </p:txBody>
      </p:sp>
      <p:sp>
        <p:nvSpPr>
          <p:cNvPr id="2" name="TextBox 1">
            <a:extLst>
              <a:ext uri="{FF2B5EF4-FFF2-40B4-BE49-F238E27FC236}">
                <a16:creationId xmlns:a16="http://schemas.microsoft.com/office/drawing/2014/main" id="{C21A3504-62D1-699E-BB6B-2ECC0F5741EA}"/>
              </a:ext>
            </a:extLst>
          </p:cNvPr>
          <p:cNvSpPr txBox="1"/>
          <p:nvPr/>
        </p:nvSpPr>
        <p:spPr>
          <a:xfrm>
            <a:off x="514350" y="850976"/>
            <a:ext cx="2814638" cy="369332"/>
          </a:xfrm>
          <a:prstGeom prst="rect">
            <a:avLst/>
          </a:prstGeom>
          <a:noFill/>
        </p:spPr>
        <p:txBody>
          <a:bodyPr wrap="square" rtlCol="0">
            <a:spAutoFit/>
          </a:bodyPr>
          <a:lstStyle/>
          <a:p>
            <a:r>
              <a:rPr lang="en-US" dirty="0">
                <a:solidFill>
                  <a:srgbClr val="002060"/>
                </a:solidFill>
              </a:rPr>
              <a:t>A. Initial Retainer</a:t>
            </a:r>
          </a:p>
        </p:txBody>
      </p:sp>
      <p:sp>
        <p:nvSpPr>
          <p:cNvPr id="3" name="TextBox 2">
            <a:extLst>
              <a:ext uri="{FF2B5EF4-FFF2-40B4-BE49-F238E27FC236}">
                <a16:creationId xmlns:a16="http://schemas.microsoft.com/office/drawing/2014/main" id="{46DA73E3-9E95-8FC8-5A16-7C68A321C7E3}"/>
              </a:ext>
            </a:extLst>
          </p:cNvPr>
          <p:cNvSpPr txBox="1"/>
          <p:nvPr/>
        </p:nvSpPr>
        <p:spPr>
          <a:xfrm>
            <a:off x="514349" y="1123933"/>
            <a:ext cx="5229226" cy="954107"/>
          </a:xfrm>
          <a:prstGeom prst="rect">
            <a:avLst/>
          </a:prstGeom>
          <a:noFill/>
        </p:spPr>
        <p:txBody>
          <a:bodyPr wrap="square" rtlCol="0">
            <a:spAutoFit/>
          </a:bodyPr>
          <a:lstStyle/>
          <a:p>
            <a:r>
              <a:rPr lang="en-US" sz="1400" dirty="0"/>
              <a:t>An initial retainer of four thousand dollars ($4,000.00) will be made upon execution of this agreement for ‘Project Startup.’ Upon receipt, services shall commence, with duration of services and/or delivery dates being adjusted accordingly. </a:t>
            </a:r>
          </a:p>
        </p:txBody>
      </p:sp>
      <p:sp>
        <p:nvSpPr>
          <p:cNvPr id="7" name="TextBox 6">
            <a:extLst>
              <a:ext uri="{FF2B5EF4-FFF2-40B4-BE49-F238E27FC236}">
                <a16:creationId xmlns:a16="http://schemas.microsoft.com/office/drawing/2014/main" id="{B54930C4-E25B-0856-8B90-AD7E32705DD9}"/>
              </a:ext>
            </a:extLst>
          </p:cNvPr>
          <p:cNvSpPr txBox="1"/>
          <p:nvPr/>
        </p:nvSpPr>
        <p:spPr>
          <a:xfrm>
            <a:off x="514350" y="2076408"/>
            <a:ext cx="2814638" cy="369332"/>
          </a:xfrm>
          <a:prstGeom prst="rect">
            <a:avLst/>
          </a:prstGeom>
          <a:noFill/>
        </p:spPr>
        <p:txBody>
          <a:bodyPr wrap="square" rtlCol="0">
            <a:spAutoFit/>
          </a:bodyPr>
          <a:lstStyle/>
          <a:p>
            <a:r>
              <a:rPr lang="en-US" dirty="0">
                <a:solidFill>
                  <a:srgbClr val="002060"/>
                </a:solidFill>
              </a:rPr>
              <a:t>B. Invoicing &amp; Payment</a:t>
            </a:r>
          </a:p>
        </p:txBody>
      </p:sp>
      <p:sp>
        <p:nvSpPr>
          <p:cNvPr id="17" name="TextBox 16">
            <a:extLst>
              <a:ext uri="{FF2B5EF4-FFF2-40B4-BE49-F238E27FC236}">
                <a16:creationId xmlns:a16="http://schemas.microsoft.com/office/drawing/2014/main" id="{D7E3579D-E548-DC74-061E-8B59100AAF18}"/>
              </a:ext>
            </a:extLst>
          </p:cNvPr>
          <p:cNvSpPr txBox="1"/>
          <p:nvPr/>
        </p:nvSpPr>
        <p:spPr>
          <a:xfrm>
            <a:off x="514349" y="2349365"/>
            <a:ext cx="5072063" cy="2246769"/>
          </a:xfrm>
          <a:prstGeom prst="rect">
            <a:avLst/>
          </a:prstGeom>
          <a:noFill/>
        </p:spPr>
        <p:txBody>
          <a:bodyPr wrap="square" rtlCol="0">
            <a:spAutoFit/>
          </a:bodyPr>
          <a:lstStyle/>
          <a:p>
            <a:r>
              <a:rPr lang="en-US" sz="1400" dirty="0"/>
              <a:t>Greeby will invoice Client for services rendered on the last day of every month for work completed that month, with payment due within 25 days of the invoice date. Accounts unpaid 25 days after the invoice date will be subject to a service charge of 2.5% on the then unpaid balance, and additionally every 30 days thereafter. In the event any portion or all of an account remains unpaid 60 days after billing, Client shall pay all costs of collection, including, but not limited to, reasonable attorney’s fees. </a:t>
            </a:r>
          </a:p>
          <a:p>
            <a:r>
              <a:rPr lang="en-US" sz="1400" b="1" dirty="0"/>
              <a:t>Client agrees to send all payments via wire/ACH or overnight via a shipping company (FedEx, UPS, etc.), NOT via the USPS.</a:t>
            </a:r>
          </a:p>
        </p:txBody>
      </p:sp>
      <p:sp>
        <p:nvSpPr>
          <p:cNvPr id="18" name="TextBox 17">
            <a:extLst>
              <a:ext uri="{FF2B5EF4-FFF2-40B4-BE49-F238E27FC236}">
                <a16:creationId xmlns:a16="http://schemas.microsoft.com/office/drawing/2014/main" id="{19E1A97B-D786-9D42-A902-E0E66D2BEC21}"/>
              </a:ext>
            </a:extLst>
          </p:cNvPr>
          <p:cNvSpPr txBox="1"/>
          <p:nvPr/>
        </p:nvSpPr>
        <p:spPr>
          <a:xfrm>
            <a:off x="514348" y="4606236"/>
            <a:ext cx="2814638" cy="369332"/>
          </a:xfrm>
          <a:prstGeom prst="rect">
            <a:avLst/>
          </a:prstGeom>
          <a:noFill/>
        </p:spPr>
        <p:txBody>
          <a:bodyPr wrap="square" rtlCol="0">
            <a:spAutoFit/>
          </a:bodyPr>
          <a:lstStyle/>
          <a:p>
            <a:r>
              <a:rPr lang="en-US" dirty="0">
                <a:solidFill>
                  <a:srgbClr val="002060"/>
                </a:solidFill>
              </a:rPr>
              <a:t>C. Hold Harmless</a:t>
            </a:r>
          </a:p>
        </p:txBody>
      </p:sp>
      <p:sp>
        <p:nvSpPr>
          <p:cNvPr id="21" name="TextBox 20">
            <a:extLst>
              <a:ext uri="{FF2B5EF4-FFF2-40B4-BE49-F238E27FC236}">
                <a16:creationId xmlns:a16="http://schemas.microsoft.com/office/drawing/2014/main" id="{44FFC3E0-DAFB-943A-4027-B36556B4048F}"/>
              </a:ext>
            </a:extLst>
          </p:cNvPr>
          <p:cNvSpPr txBox="1"/>
          <p:nvPr/>
        </p:nvSpPr>
        <p:spPr>
          <a:xfrm>
            <a:off x="514347" y="4860676"/>
            <a:ext cx="5072063" cy="1384995"/>
          </a:xfrm>
          <a:prstGeom prst="rect">
            <a:avLst/>
          </a:prstGeom>
          <a:noFill/>
        </p:spPr>
        <p:txBody>
          <a:bodyPr wrap="square" rtlCol="0">
            <a:spAutoFit/>
          </a:bodyPr>
          <a:lstStyle/>
          <a:p>
            <a:r>
              <a:rPr lang="en-US" sz="1400" dirty="0"/>
              <a:t>Client agrees to indemnify and hold harmless Greeby, its officers, employees or agents against and in respect of, any and all damages, claims, losses, liabilities and expenses, including without limitation reasonable attorney’s fees, which may be imposed upon, incurred by or asserted against Greeby, its officers, employees or agents to the extent arising out of or resulting from Client’s, its officers’, </a:t>
            </a:r>
          </a:p>
        </p:txBody>
      </p:sp>
      <p:sp>
        <p:nvSpPr>
          <p:cNvPr id="22" name="TextBox 21">
            <a:extLst>
              <a:ext uri="{FF2B5EF4-FFF2-40B4-BE49-F238E27FC236}">
                <a16:creationId xmlns:a16="http://schemas.microsoft.com/office/drawing/2014/main" id="{DD03D007-7935-37C9-2F61-472393129AE7}"/>
              </a:ext>
            </a:extLst>
          </p:cNvPr>
          <p:cNvSpPr txBox="1"/>
          <p:nvPr/>
        </p:nvSpPr>
        <p:spPr>
          <a:xfrm>
            <a:off x="6605587" y="908488"/>
            <a:ext cx="5072063" cy="2462213"/>
          </a:xfrm>
          <a:prstGeom prst="rect">
            <a:avLst/>
          </a:prstGeom>
          <a:noFill/>
        </p:spPr>
        <p:txBody>
          <a:bodyPr wrap="square" rtlCol="0">
            <a:spAutoFit/>
          </a:bodyPr>
          <a:lstStyle/>
          <a:p>
            <a:r>
              <a:rPr lang="en-US" sz="1400" dirty="0"/>
              <a:t>employees’ or agents’ negligent or willful acts or omissions under this Agreement. Greeby agrees to indemnify and hold harmless Client, its officers, employees or agents against and in respect of, any and all damages, claims, losses, liabilities and expenses, including without limitation reasonable attorney’s fees, which may be imposed upon, incurred by or asserted against Client, its officers, employees or agents to the extent arising out of or resulting from </a:t>
            </a:r>
            <a:r>
              <a:rPr lang="en-US" sz="1400" dirty="0" err="1"/>
              <a:t>Greeby’s</a:t>
            </a:r>
            <a:r>
              <a:rPr lang="en-US" sz="1400" dirty="0"/>
              <a:t>, its officers’, employees’ or agents’ negligent or willful acts or omissions under this Agreement. The foregoing provisions shall survive the termination of this Agreement.</a:t>
            </a:r>
          </a:p>
        </p:txBody>
      </p:sp>
      <p:sp>
        <p:nvSpPr>
          <p:cNvPr id="23" name="TextBox 22">
            <a:extLst>
              <a:ext uri="{FF2B5EF4-FFF2-40B4-BE49-F238E27FC236}">
                <a16:creationId xmlns:a16="http://schemas.microsoft.com/office/drawing/2014/main" id="{700FC19F-2D4D-FA76-D558-F76092F2C761}"/>
              </a:ext>
            </a:extLst>
          </p:cNvPr>
          <p:cNvSpPr txBox="1"/>
          <p:nvPr/>
        </p:nvSpPr>
        <p:spPr>
          <a:xfrm>
            <a:off x="6605588" y="3330898"/>
            <a:ext cx="2814638" cy="369332"/>
          </a:xfrm>
          <a:prstGeom prst="rect">
            <a:avLst/>
          </a:prstGeom>
          <a:noFill/>
        </p:spPr>
        <p:txBody>
          <a:bodyPr wrap="square" rtlCol="0">
            <a:spAutoFit/>
          </a:bodyPr>
          <a:lstStyle/>
          <a:p>
            <a:r>
              <a:rPr lang="en-US" dirty="0">
                <a:solidFill>
                  <a:srgbClr val="002060"/>
                </a:solidFill>
              </a:rPr>
              <a:t>D. Additional Insurance</a:t>
            </a:r>
          </a:p>
        </p:txBody>
      </p:sp>
      <p:sp>
        <p:nvSpPr>
          <p:cNvPr id="24" name="TextBox 23">
            <a:extLst>
              <a:ext uri="{FF2B5EF4-FFF2-40B4-BE49-F238E27FC236}">
                <a16:creationId xmlns:a16="http://schemas.microsoft.com/office/drawing/2014/main" id="{4474C4B6-E45B-AC56-C194-AA67A86717DC}"/>
              </a:ext>
            </a:extLst>
          </p:cNvPr>
          <p:cNvSpPr txBox="1"/>
          <p:nvPr/>
        </p:nvSpPr>
        <p:spPr>
          <a:xfrm>
            <a:off x="6605587" y="3603855"/>
            <a:ext cx="5072063" cy="954107"/>
          </a:xfrm>
          <a:prstGeom prst="rect">
            <a:avLst/>
          </a:prstGeom>
          <a:noFill/>
        </p:spPr>
        <p:txBody>
          <a:bodyPr wrap="square" rtlCol="0">
            <a:spAutoFit/>
          </a:bodyPr>
          <a:lstStyle/>
          <a:p>
            <a:r>
              <a:rPr lang="en-US" sz="1400" dirty="0"/>
              <a:t>Anything in this Agreement to the contrary notwithstanding, Client understands and agrees that Greeby is not required to purchase or maintain any other insurance unless Client shall purchase or reimburse Greeby for the cost of same and such can be obtained.</a:t>
            </a:r>
          </a:p>
        </p:txBody>
      </p:sp>
      <p:sp>
        <p:nvSpPr>
          <p:cNvPr id="25" name="TextBox 24">
            <a:extLst>
              <a:ext uri="{FF2B5EF4-FFF2-40B4-BE49-F238E27FC236}">
                <a16:creationId xmlns:a16="http://schemas.microsoft.com/office/drawing/2014/main" id="{02B0BB94-1967-506D-DE00-097ED0F6F7E7}"/>
              </a:ext>
            </a:extLst>
          </p:cNvPr>
          <p:cNvSpPr txBox="1"/>
          <p:nvPr/>
        </p:nvSpPr>
        <p:spPr>
          <a:xfrm>
            <a:off x="6605588" y="4526500"/>
            <a:ext cx="2814638" cy="369332"/>
          </a:xfrm>
          <a:prstGeom prst="rect">
            <a:avLst/>
          </a:prstGeom>
          <a:noFill/>
        </p:spPr>
        <p:txBody>
          <a:bodyPr wrap="square" rtlCol="0">
            <a:spAutoFit/>
          </a:bodyPr>
          <a:lstStyle/>
          <a:p>
            <a:r>
              <a:rPr lang="en-US" dirty="0">
                <a:solidFill>
                  <a:srgbClr val="002060"/>
                </a:solidFill>
              </a:rPr>
              <a:t>E. Diligence/Termination</a:t>
            </a:r>
          </a:p>
        </p:txBody>
      </p:sp>
      <p:sp>
        <p:nvSpPr>
          <p:cNvPr id="26" name="TextBox 25">
            <a:extLst>
              <a:ext uri="{FF2B5EF4-FFF2-40B4-BE49-F238E27FC236}">
                <a16:creationId xmlns:a16="http://schemas.microsoft.com/office/drawing/2014/main" id="{476BE0C5-1A3E-D600-2254-ED7F92FF5449}"/>
              </a:ext>
            </a:extLst>
          </p:cNvPr>
          <p:cNvSpPr txBox="1"/>
          <p:nvPr/>
        </p:nvSpPr>
        <p:spPr>
          <a:xfrm>
            <a:off x="6605587" y="4799457"/>
            <a:ext cx="5072063" cy="1169551"/>
          </a:xfrm>
          <a:prstGeom prst="rect">
            <a:avLst/>
          </a:prstGeom>
          <a:noFill/>
        </p:spPr>
        <p:txBody>
          <a:bodyPr wrap="square" rtlCol="0">
            <a:spAutoFit/>
          </a:bodyPr>
          <a:lstStyle/>
          <a:p>
            <a:r>
              <a:rPr lang="en-US" sz="1400" dirty="0"/>
              <a:t>Greeby agrees that it shall use its best efforts, skill, experience and judgment to perform the services specified in this Agreement, diligently and conscientiously performing its duties thereunder, subject to any delays caused by the Client or by strikes, lock-outs, acts of God, or other reasons beyond </a:t>
            </a:r>
            <a:r>
              <a:rPr lang="en-US" sz="1400" dirty="0" err="1"/>
              <a:t>Greeby’s</a:t>
            </a:r>
            <a:r>
              <a:rPr lang="en-US" sz="1400" dirty="0"/>
              <a:t> control. </a:t>
            </a:r>
          </a:p>
        </p:txBody>
      </p:sp>
      <p:pic>
        <p:nvPicPr>
          <p:cNvPr id="5" name="Picture 4" descr="A picture containing font, graphics, graphic design, typography&#10;&#10;Description automatically generated">
            <a:extLst>
              <a:ext uri="{FF2B5EF4-FFF2-40B4-BE49-F238E27FC236}">
                <a16:creationId xmlns:a16="http://schemas.microsoft.com/office/drawing/2014/main" id="{605AAC56-BA8D-7701-9865-44A66B754FE2}"/>
              </a:ext>
            </a:extLst>
          </p:cNvPr>
          <p:cNvPicPr>
            <a:picLocks noChangeAspect="1"/>
          </p:cNvPicPr>
          <p:nvPr/>
        </p:nvPicPr>
        <p:blipFill>
          <a:blip r:embed="rId2"/>
          <a:stretch>
            <a:fillRect/>
          </a:stretch>
        </p:blipFill>
        <p:spPr>
          <a:xfrm>
            <a:off x="9741690" y="6289676"/>
            <a:ext cx="2287501" cy="387795"/>
          </a:xfrm>
          <a:prstGeom prst="rect">
            <a:avLst/>
          </a:prstGeom>
        </p:spPr>
      </p:pic>
    </p:spTree>
    <p:extLst>
      <p:ext uri="{BB962C8B-B14F-4D97-AF65-F5344CB8AC3E}">
        <p14:creationId xmlns:p14="http://schemas.microsoft.com/office/powerpoint/2010/main" val="33655743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8944D28-57EF-0AF2-F511-1CF0A8F01DB6}"/>
              </a:ext>
            </a:extLst>
          </p:cNvPr>
          <p:cNvSpPr txBox="1"/>
          <p:nvPr/>
        </p:nvSpPr>
        <p:spPr>
          <a:xfrm>
            <a:off x="144282" y="212142"/>
            <a:ext cx="5057775" cy="461665"/>
          </a:xfrm>
          <a:prstGeom prst="rect">
            <a:avLst/>
          </a:prstGeom>
          <a:noFill/>
        </p:spPr>
        <p:txBody>
          <a:bodyPr wrap="square" rtlCol="0">
            <a:spAutoFit/>
          </a:bodyPr>
          <a:lstStyle/>
          <a:p>
            <a:r>
              <a:rPr lang="en-US" sz="2400" b="1" i="1" dirty="0">
                <a:solidFill>
                  <a:srgbClr val="002060"/>
                </a:solidFill>
              </a:rPr>
              <a:t>TERMS &amp; CONDITIONS</a:t>
            </a:r>
          </a:p>
        </p:txBody>
      </p:sp>
      <p:sp>
        <p:nvSpPr>
          <p:cNvPr id="40" name="TextBox 39">
            <a:extLst>
              <a:ext uri="{FF2B5EF4-FFF2-40B4-BE49-F238E27FC236}">
                <a16:creationId xmlns:a16="http://schemas.microsoft.com/office/drawing/2014/main" id="{0A0F437C-9BD3-47F9-E46C-A7ED0EC3BDEE}"/>
              </a:ext>
            </a:extLst>
          </p:cNvPr>
          <p:cNvSpPr txBox="1"/>
          <p:nvPr/>
        </p:nvSpPr>
        <p:spPr>
          <a:xfrm>
            <a:off x="8915398" y="5428694"/>
            <a:ext cx="2646544" cy="523220"/>
          </a:xfrm>
          <a:prstGeom prst="rect">
            <a:avLst/>
          </a:prstGeom>
          <a:noFill/>
        </p:spPr>
        <p:txBody>
          <a:bodyPr wrap="square" rtlCol="0">
            <a:spAutoFit/>
          </a:bodyPr>
          <a:lstStyle/>
          <a:p>
            <a:pPr algn="r"/>
            <a:r>
              <a:rPr lang="en-US" sz="2800" dirty="0">
                <a:solidFill>
                  <a:schemeClr val="bg1"/>
                </a:solidFill>
              </a:rPr>
              <a:t>$1,250.00</a:t>
            </a:r>
          </a:p>
        </p:txBody>
      </p:sp>
      <p:sp>
        <p:nvSpPr>
          <p:cNvPr id="3" name="TextBox 2">
            <a:extLst>
              <a:ext uri="{FF2B5EF4-FFF2-40B4-BE49-F238E27FC236}">
                <a16:creationId xmlns:a16="http://schemas.microsoft.com/office/drawing/2014/main" id="{46DA73E3-9E95-8FC8-5A16-7C68A321C7E3}"/>
              </a:ext>
            </a:extLst>
          </p:cNvPr>
          <p:cNvSpPr txBox="1"/>
          <p:nvPr/>
        </p:nvSpPr>
        <p:spPr>
          <a:xfrm>
            <a:off x="514349" y="1006462"/>
            <a:ext cx="5072063" cy="1169551"/>
          </a:xfrm>
          <a:prstGeom prst="rect">
            <a:avLst/>
          </a:prstGeom>
          <a:noFill/>
        </p:spPr>
        <p:txBody>
          <a:bodyPr wrap="square" rtlCol="0">
            <a:spAutoFit/>
          </a:bodyPr>
          <a:lstStyle/>
          <a:p>
            <a:r>
              <a:rPr lang="en-US" sz="1400" dirty="0"/>
              <a:t>This Agreement may be terminated by either party with or without cause upon thirty (30) days written notice. In the event of termination, Greeby shall be paid the compensation for services performed to termination date, including any reimbursable expenses that may be due.</a:t>
            </a:r>
          </a:p>
        </p:txBody>
      </p:sp>
      <p:sp>
        <p:nvSpPr>
          <p:cNvPr id="7" name="TextBox 6">
            <a:extLst>
              <a:ext uri="{FF2B5EF4-FFF2-40B4-BE49-F238E27FC236}">
                <a16:creationId xmlns:a16="http://schemas.microsoft.com/office/drawing/2014/main" id="{B54930C4-E25B-0856-8B90-AD7E32705DD9}"/>
              </a:ext>
            </a:extLst>
          </p:cNvPr>
          <p:cNvSpPr txBox="1"/>
          <p:nvPr/>
        </p:nvSpPr>
        <p:spPr>
          <a:xfrm>
            <a:off x="514350" y="2114422"/>
            <a:ext cx="2814638" cy="369332"/>
          </a:xfrm>
          <a:prstGeom prst="rect">
            <a:avLst/>
          </a:prstGeom>
          <a:noFill/>
        </p:spPr>
        <p:txBody>
          <a:bodyPr wrap="square" rtlCol="0">
            <a:spAutoFit/>
          </a:bodyPr>
          <a:lstStyle/>
          <a:p>
            <a:r>
              <a:rPr lang="en-US" dirty="0">
                <a:solidFill>
                  <a:srgbClr val="002060"/>
                </a:solidFill>
              </a:rPr>
              <a:t>F. Records</a:t>
            </a:r>
          </a:p>
        </p:txBody>
      </p:sp>
      <p:sp>
        <p:nvSpPr>
          <p:cNvPr id="17" name="TextBox 16">
            <a:extLst>
              <a:ext uri="{FF2B5EF4-FFF2-40B4-BE49-F238E27FC236}">
                <a16:creationId xmlns:a16="http://schemas.microsoft.com/office/drawing/2014/main" id="{D7E3579D-E548-DC74-061E-8B59100AAF18}"/>
              </a:ext>
            </a:extLst>
          </p:cNvPr>
          <p:cNvSpPr txBox="1"/>
          <p:nvPr/>
        </p:nvSpPr>
        <p:spPr>
          <a:xfrm>
            <a:off x="514349" y="2387379"/>
            <a:ext cx="5072063" cy="1384995"/>
          </a:xfrm>
          <a:prstGeom prst="rect">
            <a:avLst/>
          </a:prstGeom>
          <a:noFill/>
        </p:spPr>
        <p:txBody>
          <a:bodyPr wrap="square" rtlCol="0">
            <a:spAutoFit/>
          </a:bodyPr>
          <a:lstStyle/>
          <a:p>
            <a:r>
              <a:rPr lang="en-US" sz="1400" dirty="0"/>
              <a:t>Greeby shall keep or cause to be kept during the term of this Agreement records as may be necessary to accurately indicate all of the business they transact pursuant to this Agreement. All such records shall be open during normal business hours for inspection and examination by the Client with five (5) day written notice and may be audited by the Client at Client’s expense.</a:t>
            </a:r>
          </a:p>
        </p:txBody>
      </p:sp>
      <p:sp>
        <p:nvSpPr>
          <p:cNvPr id="18" name="TextBox 17">
            <a:extLst>
              <a:ext uri="{FF2B5EF4-FFF2-40B4-BE49-F238E27FC236}">
                <a16:creationId xmlns:a16="http://schemas.microsoft.com/office/drawing/2014/main" id="{19E1A97B-D786-9D42-A902-E0E66D2BEC21}"/>
              </a:ext>
            </a:extLst>
          </p:cNvPr>
          <p:cNvSpPr txBox="1"/>
          <p:nvPr/>
        </p:nvSpPr>
        <p:spPr>
          <a:xfrm>
            <a:off x="514350" y="3799074"/>
            <a:ext cx="4057650" cy="369332"/>
          </a:xfrm>
          <a:prstGeom prst="rect">
            <a:avLst/>
          </a:prstGeom>
          <a:noFill/>
        </p:spPr>
        <p:txBody>
          <a:bodyPr wrap="square" rtlCol="0">
            <a:spAutoFit/>
          </a:bodyPr>
          <a:lstStyle/>
          <a:p>
            <a:r>
              <a:rPr lang="en-US" dirty="0">
                <a:solidFill>
                  <a:srgbClr val="002060"/>
                </a:solidFill>
              </a:rPr>
              <a:t>G. Construction Cost / Means &amp; Methods</a:t>
            </a:r>
          </a:p>
        </p:txBody>
      </p:sp>
      <p:sp>
        <p:nvSpPr>
          <p:cNvPr id="21" name="TextBox 20">
            <a:extLst>
              <a:ext uri="{FF2B5EF4-FFF2-40B4-BE49-F238E27FC236}">
                <a16:creationId xmlns:a16="http://schemas.microsoft.com/office/drawing/2014/main" id="{44FFC3E0-DAFB-943A-4027-B36556B4048F}"/>
              </a:ext>
            </a:extLst>
          </p:cNvPr>
          <p:cNvSpPr txBox="1"/>
          <p:nvPr/>
        </p:nvSpPr>
        <p:spPr>
          <a:xfrm>
            <a:off x="514349" y="4076144"/>
            <a:ext cx="5072063" cy="1600438"/>
          </a:xfrm>
          <a:prstGeom prst="rect">
            <a:avLst/>
          </a:prstGeom>
          <a:noFill/>
        </p:spPr>
        <p:txBody>
          <a:bodyPr wrap="square" rtlCol="0">
            <a:spAutoFit/>
          </a:bodyPr>
          <a:lstStyle/>
          <a:p>
            <a:r>
              <a:rPr lang="en-US" sz="1400" dirty="0"/>
              <a:t>During construction, Greeby shall not be responsible for material or labor selection, availability or pricing fluctuations, construction means, methods, techniques, sequences and procedures employed by contractors and consultants in performance of their contracts and shall not be responsible for the failure of any contractors or consultants to carry out the work in accordance with their contract and/or contract documents, or applicable standards of safety.</a:t>
            </a:r>
          </a:p>
        </p:txBody>
      </p:sp>
      <p:sp>
        <p:nvSpPr>
          <p:cNvPr id="23" name="TextBox 22">
            <a:extLst>
              <a:ext uri="{FF2B5EF4-FFF2-40B4-BE49-F238E27FC236}">
                <a16:creationId xmlns:a16="http://schemas.microsoft.com/office/drawing/2014/main" id="{700FC19F-2D4D-FA76-D558-F76092F2C761}"/>
              </a:ext>
            </a:extLst>
          </p:cNvPr>
          <p:cNvSpPr txBox="1"/>
          <p:nvPr/>
        </p:nvSpPr>
        <p:spPr>
          <a:xfrm>
            <a:off x="6605587" y="1006462"/>
            <a:ext cx="2814638" cy="369332"/>
          </a:xfrm>
          <a:prstGeom prst="rect">
            <a:avLst/>
          </a:prstGeom>
          <a:noFill/>
        </p:spPr>
        <p:txBody>
          <a:bodyPr wrap="square" rtlCol="0">
            <a:spAutoFit/>
          </a:bodyPr>
          <a:lstStyle/>
          <a:p>
            <a:r>
              <a:rPr lang="en-US" dirty="0">
                <a:solidFill>
                  <a:srgbClr val="002060"/>
                </a:solidFill>
              </a:rPr>
              <a:t>H. Additional Insured</a:t>
            </a:r>
          </a:p>
        </p:txBody>
      </p:sp>
      <p:sp>
        <p:nvSpPr>
          <p:cNvPr id="24" name="TextBox 23">
            <a:extLst>
              <a:ext uri="{FF2B5EF4-FFF2-40B4-BE49-F238E27FC236}">
                <a16:creationId xmlns:a16="http://schemas.microsoft.com/office/drawing/2014/main" id="{4474C4B6-E45B-AC56-C194-AA67A86717DC}"/>
              </a:ext>
            </a:extLst>
          </p:cNvPr>
          <p:cNvSpPr txBox="1"/>
          <p:nvPr/>
        </p:nvSpPr>
        <p:spPr>
          <a:xfrm>
            <a:off x="6605586" y="1279419"/>
            <a:ext cx="5239311" cy="3754874"/>
          </a:xfrm>
          <a:prstGeom prst="rect">
            <a:avLst/>
          </a:prstGeom>
          <a:noFill/>
        </p:spPr>
        <p:txBody>
          <a:bodyPr wrap="square" rtlCol="0">
            <a:spAutoFit/>
          </a:bodyPr>
          <a:lstStyle/>
          <a:p>
            <a:r>
              <a:rPr lang="en-US" sz="1400" dirty="0"/>
              <a:t>Client shall purchase or self-insure and maintain insurance (or require the General Contractor to purchase and maintain insurance) to protect Client and name Greeby as an additional insured from claims of third parties for damages because of bodily injury or property damage occurring during construction on site subject to the provisions herein. Evidence of said coverage will be provided Greeby by Client prior to the start of construction. The policy limits for insurance required to be carried by Client or General Contractor hereunder shall be at least equal to the limits and shall contain types of coverage customary for projects similar to the project contemplated herein. Client and Greeby hereby agree to waive all rights against each other and each other’s respective employees and officers for damage caused by fire or other perils to the extent covered by property insurance obtained by Client, General Contractor or any other person relating to the project covered hereby, and each party’s liability insurance policy shall provide for waiver of subrogation by endorsement or otherwise.</a:t>
            </a:r>
          </a:p>
        </p:txBody>
      </p:sp>
      <p:sp>
        <p:nvSpPr>
          <p:cNvPr id="25" name="TextBox 24">
            <a:extLst>
              <a:ext uri="{FF2B5EF4-FFF2-40B4-BE49-F238E27FC236}">
                <a16:creationId xmlns:a16="http://schemas.microsoft.com/office/drawing/2014/main" id="{02B0BB94-1967-506D-DE00-097ED0F6F7E7}"/>
              </a:ext>
            </a:extLst>
          </p:cNvPr>
          <p:cNvSpPr txBox="1"/>
          <p:nvPr/>
        </p:nvSpPr>
        <p:spPr>
          <a:xfrm>
            <a:off x="6605587" y="5034293"/>
            <a:ext cx="2814638" cy="369332"/>
          </a:xfrm>
          <a:prstGeom prst="rect">
            <a:avLst/>
          </a:prstGeom>
          <a:noFill/>
        </p:spPr>
        <p:txBody>
          <a:bodyPr wrap="square" rtlCol="0">
            <a:spAutoFit/>
          </a:bodyPr>
          <a:lstStyle/>
          <a:p>
            <a:r>
              <a:rPr lang="en-US" dirty="0">
                <a:solidFill>
                  <a:srgbClr val="002060"/>
                </a:solidFill>
              </a:rPr>
              <a:t>I. Advancement of Funds</a:t>
            </a:r>
          </a:p>
        </p:txBody>
      </p:sp>
      <p:sp>
        <p:nvSpPr>
          <p:cNvPr id="26" name="TextBox 25">
            <a:extLst>
              <a:ext uri="{FF2B5EF4-FFF2-40B4-BE49-F238E27FC236}">
                <a16:creationId xmlns:a16="http://schemas.microsoft.com/office/drawing/2014/main" id="{476BE0C5-1A3E-D600-2254-ED7F92FF5449}"/>
              </a:ext>
            </a:extLst>
          </p:cNvPr>
          <p:cNvSpPr txBox="1"/>
          <p:nvPr/>
        </p:nvSpPr>
        <p:spPr>
          <a:xfrm>
            <a:off x="6605586" y="5307250"/>
            <a:ext cx="5072063" cy="738664"/>
          </a:xfrm>
          <a:prstGeom prst="rect">
            <a:avLst/>
          </a:prstGeom>
          <a:noFill/>
        </p:spPr>
        <p:txBody>
          <a:bodyPr wrap="square" rtlCol="0">
            <a:spAutoFit/>
          </a:bodyPr>
          <a:lstStyle/>
          <a:p>
            <a:r>
              <a:rPr lang="en-US" sz="1400" dirty="0"/>
              <a:t>It is specifically understood that Greeby shall not be required at any time to advance its own funds for the payment of any bills for labor, material, or services furnished to the project.</a:t>
            </a:r>
          </a:p>
        </p:txBody>
      </p:sp>
      <p:pic>
        <p:nvPicPr>
          <p:cNvPr id="5" name="Picture 4" descr="A picture containing font, graphics, graphic design, typography&#10;&#10;Description automatically generated">
            <a:extLst>
              <a:ext uri="{FF2B5EF4-FFF2-40B4-BE49-F238E27FC236}">
                <a16:creationId xmlns:a16="http://schemas.microsoft.com/office/drawing/2014/main" id="{29086F9B-A080-7CAD-1ED0-B54EF57D591E}"/>
              </a:ext>
            </a:extLst>
          </p:cNvPr>
          <p:cNvPicPr>
            <a:picLocks noChangeAspect="1"/>
          </p:cNvPicPr>
          <p:nvPr/>
        </p:nvPicPr>
        <p:blipFill>
          <a:blip r:embed="rId2"/>
          <a:stretch>
            <a:fillRect/>
          </a:stretch>
        </p:blipFill>
        <p:spPr>
          <a:xfrm>
            <a:off x="9741690" y="6289676"/>
            <a:ext cx="2287501" cy="387795"/>
          </a:xfrm>
          <a:prstGeom prst="rect">
            <a:avLst/>
          </a:prstGeom>
        </p:spPr>
      </p:pic>
    </p:spTree>
    <p:extLst>
      <p:ext uri="{BB962C8B-B14F-4D97-AF65-F5344CB8AC3E}">
        <p14:creationId xmlns:p14="http://schemas.microsoft.com/office/powerpoint/2010/main" val="16549794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8944D28-57EF-0AF2-F511-1CF0A8F01DB6}"/>
              </a:ext>
            </a:extLst>
          </p:cNvPr>
          <p:cNvSpPr txBox="1"/>
          <p:nvPr/>
        </p:nvSpPr>
        <p:spPr>
          <a:xfrm>
            <a:off x="144282" y="212142"/>
            <a:ext cx="5057775" cy="461665"/>
          </a:xfrm>
          <a:prstGeom prst="rect">
            <a:avLst/>
          </a:prstGeom>
          <a:noFill/>
        </p:spPr>
        <p:txBody>
          <a:bodyPr wrap="square" rtlCol="0">
            <a:spAutoFit/>
          </a:bodyPr>
          <a:lstStyle/>
          <a:p>
            <a:r>
              <a:rPr lang="en-US" sz="2400" b="1" i="1" dirty="0">
                <a:solidFill>
                  <a:srgbClr val="002060"/>
                </a:solidFill>
              </a:rPr>
              <a:t>TERMS &amp; CONDITIONS</a:t>
            </a:r>
          </a:p>
        </p:txBody>
      </p:sp>
      <p:sp>
        <p:nvSpPr>
          <p:cNvPr id="7" name="TextBox 6">
            <a:extLst>
              <a:ext uri="{FF2B5EF4-FFF2-40B4-BE49-F238E27FC236}">
                <a16:creationId xmlns:a16="http://schemas.microsoft.com/office/drawing/2014/main" id="{B54930C4-E25B-0856-8B90-AD7E32705DD9}"/>
              </a:ext>
            </a:extLst>
          </p:cNvPr>
          <p:cNvSpPr txBox="1"/>
          <p:nvPr/>
        </p:nvSpPr>
        <p:spPr>
          <a:xfrm>
            <a:off x="514352" y="1006462"/>
            <a:ext cx="2814638" cy="369332"/>
          </a:xfrm>
          <a:prstGeom prst="rect">
            <a:avLst/>
          </a:prstGeom>
          <a:noFill/>
        </p:spPr>
        <p:txBody>
          <a:bodyPr wrap="square" rtlCol="0">
            <a:spAutoFit/>
          </a:bodyPr>
          <a:lstStyle/>
          <a:p>
            <a:r>
              <a:rPr lang="en-US" dirty="0">
                <a:solidFill>
                  <a:srgbClr val="002060"/>
                </a:solidFill>
              </a:rPr>
              <a:t>J. Equal Opportunity</a:t>
            </a:r>
          </a:p>
        </p:txBody>
      </p:sp>
      <p:sp>
        <p:nvSpPr>
          <p:cNvPr id="17" name="TextBox 16">
            <a:extLst>
              <a:ext uri="{FF2B5EF4-FFF2-40B4-BE49-F238E27FC236}">
                <a16:creationId xmlns:a16="http://schemas.microsoft.com/office/drawing/2014/main" id="{D7E3579D-E548-DC74-061E-8B59100AAF18}"/>
              </a:ext>
            </a:extLst>
          </p:cNvPr>
          <p:cNvSpPr txBox="1"/>
          <p:nvPr/>
        </p:nvSpPr>
        <p:spPr>
          <a:xfrm>
            <a:off x="514351" y="1279419"/>
            <a:ext cx="5072063" cy="1815882"/>
          </a:xfrm>
          <a:prstGeom prst="rect">
            <a:avLst/>
          </a:prstGeom>
          <a:noFill/>
        </p:spPr>
        <p:txBody>
          <a:bodyPr wrap="square" rtlCol="0">
            <a:spAutoFit/>
          </a:bodyPr>
          <a:lstStyle/>
          <a:p>
            <a:r>
              <a:rPr lang="en-US" sz="1400" dirty="0"/>
              <a:t>Greeby represents that it is now and shall at all times during this contract continue to be an Equal Opportunity Employer and shall conform to all applicable Equal Opportunity Laws, Executive Orders, Rules and Regulations. Greeby will comply with the Immigration Reform and Control Act of 1986. If requested by Client, Greeby will certify or attest in writing within thirty (30) days of Client’s request that no services subject to this Agreement are or will be performed by unauthorized aliens.</a:t>
            </a:r>
          </a:p>
        </p:txBody>
      </p:sp>
      <p:sp>
        <p:nvSpPr>
          <p:cNvPr id="18" name="TextBox 17">
            <a:extLst>
              <a:ext uri="{FF2B5EF4-FFF2-40B4-BE49-F238E27FC236}">
                <a16:creationId xmlns:a16="http://schemas.microsoft.com/office/drawing/2014/main" id="{19E1A97B-D786-9D42-A902-E0E66D2BEC21}"/>
              </a:ext>
            </a:extLst>
          </p:cNvPr>
          <p:cNvSpPr txBox="1"/>
          <p:nvPr/>
        </p:nvSpPr>
        <p:spPr>
          <a:xfrm>
            <a:off x="514350" y="3091709"/>
            <a:ext cx="4057650" cy="369332"/>
          </a:xfrm>
          <a:prstGeom prst="rect">
            <a:avLst/>
          </a:prstGeom>
          <a:noFill/>
        </p:spPr>
        <p:txBody>
          <a:bodyPr wrap="square" rtlCol="0">
            <a:spAutoFit/>
          </a:bodyPr>
          <a:lstStyle/>
          <a:p>
            <a:r>
              <a:rPr lang="en-US" dirty="0">
                <a:solidFill>
                  <a:srgbClr val="002060"/>
                </a:solidFill>
              </a:rPr>
              <a:t>K. Independent Contractor</a:t>
            </a:r>
          </a:p>
        </p:txBody>
      </p:sp>
      <p:sp>
        <p:nvSpPr>
          <p:cNvPr id="21" name="TextBox 20">
            <a:extLst>
              <a:ext uri="{FF2B5EF4-FFF2-40B4-BE49-F238E27FC236}">
                <a16:creationId xmlns:a16="http://schemas.microsoft.com/office/drawing/2014/main" id="{44FFC3E0-DAFB-943A-4027-B36556B4048F}"/>
              </a:ext>
            </a:extLst>
          </p:cNvPr>
          <p:cNvSpPr txBox="1"/>
          <p:nvPr/>
        </p:nvSpPr>
        <p:spPr>
          <a:xfrm>
            <a:off x="514349" y="3368258"/>
            <a:ext cx="5072063" cy="1815882"/>
          </a:xfrm>
          <a:prstGeom prst="rect">
            <a:avLst/>
          </a:prstGeom>
          <a:noFill/>
        </p:spPr>
        <p:txBody>
          <a:bodyPr wrap="square" rtlCol="0">
            <a:spAutoFit/>
          </a:bodyPr>
          <a:lstStyle/>
          <a:p>
            <a:r>
              <a:rPr lang="en-US" sz="1400" dirty="0"/>
              <a:t>The Client and Greeby agree the relationship of Greeby to the Client is that of independent contractor and that Greeby and the Client shall not be deemed to have any other relationship with regard to any services to be performed by Greeby for the project. Greeby and the Client shall not be deemed to be partners, joint venturers, or principal and agent, and Greeby shall have no authority to bind the Client to any obligation to any third party, or to execute any agreements or contracts on behalf of the Client</a:t>
            </a:r>
          </a:p>
        </p:txBody>
      </p:sp>
      <p:sp>
        <p:nvSpPr>
          <p:cNvPr id="24" name="TextBox 23">
            <a:extLst>
              <a:ext uri="{FF2B5EF4-FFF2-40B4-BE49-F238E27FC236}">
                <a16:creationId xmlns:a16="http://schemas.microsoft.com/office/drawing/2014/main" id="{4474C4B6-E45B-AC56-C194-AA67A86717DC}"/>
              </a:ext>
            </a:extLst>
          </p:cNvPr>
          <p:cNvSpPr txBox="1"/>
          <p:nvPr/>
        </p:nvSpPr>
        <p:spPr>
          <a:xfrm>
            <a:off x="6605586" y="1006462"/>
            <a:ext cx="5239311" cy="2246769"/>
          </a:xfrm>
          <a:prstGeom prst="rect">
            <a:avLst/>
          </a:prstGeom>
          <a:noFill/>
        </p:spPr>
        <p:txBody>
          <a:bodyPr wrap="square" rtlCol="0">
            <a:spAutoFit/>
          </a:bodyPr>
          <a:lstStyle/>
          <a:p>
            <a:r>
              <a:rPr lang="en-US" sz="1400" dirty="0"/>
              <a:t>Owner’s attorney or other consultants, and that Greeby is performing only technical support and/or advisory services as set forth in this contract. Any drawings, sketches, or graphic representations shall be for conceptual representation only and shall not be construed or used for permitting or construction. Any approval by Greeby of any plans and specifications for the project or any part thereof, or of construction of the project or any part thereof, shall impose no responsibility, obligations or liability upon Greeby or any of its officers or employees to the Client for defects in the plans, specifications or construction.</a:t>
            </a:r>
          </a:p>
        </p:txBody>
      </p:sp>
      <p:sp>
        <p:nvSpPr>
          <p:cNvPr id="25" name="TextBox 24">
            <a:extLst>
              <a:ext uri="{FF2B5EF4-FFF2-40B4-BE49-F238E27FC236}">
                <a16:creationId xmlns:a16="http://schemas.microsoft.com/office/drawing/2014/main" id="{02B0BB94-1967-506D-DE00-097ED0F6F7E7}"/>
              </a:ext>
            </a:extLst>
          </p:cNvPr>
          <p:cNvSpPr txBox="1"/>
          <p:nvPr/>
        </p:nvSpPr>
        <p:spPr>
          <a:xfrm>
            <a:off x="6605584" y="3190009"/>
            <a:ext cx="2814638" cy="369332"/>
          </a:xfrm>
          <a:prstGeom prst="rect">
            <a:avLst/>
          </a:prstGeom>
          <a:noFill/>
        </p:spPr>
        <p:txBody>
          <a:bodyPr wrap="square" rtlCol="0">
            <a:spAutoFit/>
          </a:bodyPr>
          <a:lstStyle/>
          <a:p>
            <a:r>
              <a:rPr lang="en-US" dirty="0">
                <a:solidFill>
                  <a:srgbClr val="002060"/>
                </a:solidFill>
              </a:rPr>
              <a:t>M. Notices</a:t>
            </a:r>
          </a:p>
        </p:txBody>
      </p:sp>
      <p:sp>
        <p:nvSpPr>
          <p:cNvPr id="26" name="TextBox 25">
            <a:extLst>
              <a:ext uri="{FF2B5EF4-FFF2-40B4-BE49-F238E27FC236}">
                <a16:creationId xmlns:a16="http://schemas.microsoft.com/office/drawing/2014/main" id="{476BE0C5-1A3E-D600-2254-ED7F92FF5449}"/>
              </a:ext>
            </a:extLst>
          </p:cNvPr>
          <p:cNvSpPr txBox="1"/>
          <p:nvPr/>
        </p:nvSpPr>
        <p:spPr>
          <a:xfrm>
            <a:off x="6605584" y="3475980"/>
            <a:ext cx="5072063" cy="1600438"/>
          </a:xfrm>
          <a:prstGeom prst="rect">
            <a:avLst/>
          </a:prstGeom>
          <a:noFill/>
        </p:spPr>
        <p:txBody>
          <a:bodyPr wrap="square" rtlCol="0">
            <a:spAutoFit/>
          </a:bodyPr>
          <a:lstStyle/>
          <a:p>
            <a:r>
              <a:rPr lang="en-US" sz="1400" dirty="0"/>
              <a:t>Any notices or communications required or permitted to be given or made hereunder shall be deemed to be so given or made when in writing and delivered in person or sent by United States registered or certified mail, postage prepaid, directed to the parties at the following addresses or such other addresses as they may from time to time designate in writing. Said notices or communications shall be effective upon receipt.</a:t>
            </a:r>
          </a:p>
        </p:txBody>
      </p:sp>
      <p:sp>
        <p:nvSpPr>
          <p:cNvPr id="2" name="TextBox 1">
            <a:extLst>
              <a:ext uri="{FF2B5EF4-FFF2-40B4-BE49-F238E27FC236}">
                <a16:creationId xmlns:a16="http://schemas.microsoft.com/office/drawing/2014/main" id="{2C31C6BA-18AE-1B9D-EF3B-0E5CF7012D3F}"/>
              </a:ext>
            </a:extLst>
          </p:cNvPr>
          <p:cNvSpPr txBox="1"/>
          <p:nvPr/>
        </p:nvSpPr>
        <p:spPr>
          <a:xfrm>
            <a:off x="514350" y="5184140"/>
            <a:ext cx="4057650" cy="369332"/>
          </a:xfrm>
          <a:prstGeom prst="rect">
            <a:avLst/>
          </a:prstGeom>
          <a:noFill/>
        </p:spPr>
        <p:txBody>
          <a:bodyPr wrap="square" rtlCol="0">
            <a:spAutoFit/>
          </a:bodyPr>
          <a:lstStyle/>
          <a:p>
            <a:r>
              <a:rPr lang="en-US" dirty="0">
                <a:solidFill>
                  <a:srgbClr val="002060"/>
                </a:solidFill>
              </a:rPr>
              <a:t>L. Limit of Responsibility</a:t>
            </a:r>
          </a:p>
        </p:txBody>
      </p:sp>
      <p:sp>
        <p:nvSpPr>
          <p:cNvPr id="5" name="TextBox 4">
            <a:extLst>
              <a:ext uri="{FF2B5EF4-FFF2-40B4-BE49-F238E27FC236}">
                <a16:creationId xmlns:a16="http://schemas.microsoft.com/office/drawing/2014/main" id="{1C295F62-5075-F1FC-6CE9-7D78FF612763}"/>
              </a:ext>
            </a:extLst>
          </p:cNvPr>
          <p:cNvSpPr txBox="1"/>
          <p:nvPr/>
        </p:nvSpPr>
        <p:spPr>
          <a:xfrm>
            <a:off x="514349" y="5493900"/>
            <a:ext cx="5072063" cy="738664"/>
          </a:xfrm>
          <a:prstGeom prst="rect">
            <a:avLst/>
          </a:prstGeom>
          <a:noFill/>
        </p:spPr>
        <p:txBody>
          <a:bodyPr wrap="square" rtlCol="0">
            <a:spAutoFit/>
          </a:bodyPr>
          <a:lstStyle/>
          <a:p>
            <a:r>
              <a:rPr lang="en-US" sz="1400" dirty="0"/>
              <a:t>It is further understood that Greeby is not assuming the responsibilities of the Architect, Engineers, Contractor or Contractors, Client, Owner, Client or Owner’s broker, Client or</a:t>
            </a:r>
          </a:p>
        </p:txBody>
      </p:sp>
      <p:sp>
        <p:nvSpPr>
          <p:cNvPr id="6" name="TextBox 5">
            <a:extLst>
              <a:ext uri="{FF2B5EF4-FFF2-40B4-BE49-F238E27FC236}">
                <a16:creationId xmlns:a16="http://schemas.microsoft.com/office/drawing/2014/main" id="{6BDE8233-8CBE-E5A6-EEC0-4DFB96E38F39}"/>
              </a:ext>
            </a:extLst>
          </p:cNvPr>
          <p:cNvSpPr txBox="1"/>
          <p:nvPr/>
        </p:nvSpPr>
        <p:spPr>
          <a:xfrm>
            <a:off x="6605584" y="5076418"/>
            <a:ext cx="2814638" cy="892552"/>
          </a:xfrm>
          <a:prstGeom prst="rect">
            <a:avLst/>
          </a:prstGeom>
          <a:noFill/>
        </p:spPr>
        <p:txBody>
          <a:bodyPr wrap="square" rtlCol="0">
            <a:spAutoFit/>
          </a:bodyPr>
          <a:lstStyle/>
          <a:p>
            <a:r>
              <a:rPr lang="en-US" sz="1400" b="1" dirty="0"/>
              <a:t>Client:</a:t>
            </a:r>
            <a:r>
              <a:rPr lang="en-US" sz="1400" dirty="0"/>
              <a:t>   </a:t>
            </a:r>
            <a:r>
              <a:rPr lang="en-US" sz="1200" dirty="0" err="1"/>
              <a:t>Brixmor</a:t>
            </a:r>
            <a:r>
              <a:rPr lang="en-US" sz="1200" dirty="0"/>
              <a:t> Property Group</a:t>
            </a:r>
          </a:p>
          <a:p>
            <a:r>
              <a:rPr lang="en-US" sz="1400" dirty="0"/>
              <a:t>               </a:t>
            </a:r>
            <a:r>
              <a:rPr lang="en-US" sz="1200" dirty="0"/>
              <a:t>1525 Faraday Avenue, #350</a:t>
            </a:r>
          </a:p>
          <a:p>
            <a:r>
              <a:rPr lang="en-US" sz="1200" dirty="0"/>
              <a:t>                 Carlsbad, CA  92008</a:t>
            </a:r>
          </a:p>
          <a:p>
            <a:r>
              <a:rPr lang="en-US" sz="1200" dirty="0"/>
              <a:t>                 Attn: Thomas Rubio</a:t>
            </a:r>
          </a:p>
        </p:txBody>
      </p:sp>
      <p:sp>
        <p:nvSpPr>
          <p:cNvPr id="8" name="TextBox 7">
            <a:extLst>
              <a:ext uri="{FF2B5EF4-FFF2-40B4-BE49-F238E27FC236}">
                <a16:creationId xmlns:a16="http://schemas.microsoft.com/office/drawing/2014/main" id="{2E37FA28-5E53-0EBB-AEC9-A02AB5622ED3}"/>
              </a:ext>
            </a:extLst>
          </p:cNvPr>
          <p:cNvSpPr txBox="1"/>
          <p:nvPr/>
        </p:nvSpPr>
        <p:spPr>
          <a:xfrm>
            <a:off x="9141614" y="5057864"/>
            <a:ext cx="2917035" cy="861774"/>
          </a:xfrm>
          <a:prstGeom prst="rect">
            <a:avLst/>
          </a:prstGeom>
          <a:noFill/>
        </p:spPr>
        <p:txBody>
          <a:bodyPr wrap="square" rtlCol="0">
            <a:spAutoFit/>
          </a:bodyPr>
          <a:lstStyle/>
          <a:p>
            <a:r>
              <a:rPr lang="en-US" sz="1400" b="1" dirty="0"/>
              <a:t>Greeby:</a:t>
            </a:r>
            <a:r>
              <a:rPr lang="en-US" sz="1400" dirty="0"/>
              <a:t> </a:t>
            </a:r>
            <a:r>
              <a:rPr lang="en-US" sz="1200" dirty="0"/>
              <a:t>The Greeby Companies, Inc.</a:t>
            </a:r>
          </a:p>
          <a:p>
            <a:r>
              <a:rPr lang="en-US" sz="1200" dirty="0"/>
              <a:t>                  4026 N Maplewood Avenue, #100</a:t>
            </a:r>
            <a:br>
              <a:rPr lang="en-US" sz="1200" dirty="0"/>
            </a:br>
            <a:r>
              <a:rPr lang="en-US" sz="1200" dirty="0"/>
              <a:t>                  Chicago, IL  60618</a:t>
            </a:r>
          </a:p>
          <a:p>
            <a:r>
              <a:rPr lang="en-US" sz="1200" dirty="0"/>
              <a:t>                  Attn: Garrett Greeby</a:t>
            </a:r>
          </a:p>
        </p:txBody>
      </p:sp>
      <p:pic>
        <p:nvPicPr>
          <p:cNvPr id="9" name="Picture 8" descr="A picture containing font, graphics, graphic design, typography&#10;&#10;Description automatically generated">
            <a:extLst>
              <a:ext uri="{FF2B5EF4-FFF2-40B4-BE49-F238E27FC236}">
                <a16:creationId xmlns:a16="http://schemas.microsoft.com/office/drawing/2014/main" id="{390E0A14-0EF4-074E-8FF9-F60ECF447ECB}"/>
              </a:ext>
            </a:extLst>
          </p:cNvPr>
          <p:cNvPicPr>
            <a:picLocks noChangeAspect="1"/>
          </p:cNvPicPr>
          <p:nvPr/>
        </p:nvPicPr>
        <p:blipFill>
          <a:blip r:embed="rId2"/>
          <a:stretch>
            <a:fillRect/>
          </a:stretch>
        </p:blipFill>
        <p:spPr>
          <a:xfrm>
            <a:off x="9741690" y="6289676"/>
            <a:ext cx="2287501" cy="387795"/>
          </a:xfrm>
          <a:prstGeom prst="rect">
            <a:avLst/>
          </a:prstGeom>
        </p:spPr>
      </p:pic>
    </p:spTree>
    <p:extLst>
      <p:ext uri="{BB962C8B-B14F-4D97-AF65-F5344CB8AC3E}">
        <p14:creationId xmlns:p14="http://schemas.microsoft.com/office/powerpoint/2010/main" val="31568782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8944D28-57EF-0AF2-F511-1CF0A8F01DB6}"/>
              </a:ext>
            </a:extLst>
          </p:cNvPr>
          <p:cNvSpPr txBox="1"/>
          <p:nvPr/>
        </p:nvSpPr>
        <p:spPr>
          <a:xfrm>
            <a:off x="144282" y="212142"/>
            <a:ext cx="5057775" cy="461665"/>
          </a:xfrm>
          <a:prstGeom prst="rect">
            <a:avLst/>
          </a:prstGeom>
          <a:noFill/>
        </p:spPr>
        <p:txBody>
          <a:bodyPr wrap="square" rtlCol="0">
            <a:spAutoFit/>
          </a:bodyPr>
          <a:lstStyle/>
          <a:p>
            <a:r>
              <a:rPr lang="en-US" sz="2400" b="1" i="1" dirty="0">
                <a:solidFill>
                  <a:srgbClr val="002060"/>
                </a:solidFill>
              </a:rPr>
              <a:t>TERMS &amp; CONDITIONS</a:t>
            </a:r>
          </a:p>
        </p:txBody>
      </p:sp>
      <p:sp>
        <p:nvSpPr>
          <p:cNvPr id="7" name="TextBox 6">
            <a:extLst>
              <a:ext uri="{FF2B5EF4-FFF2-40B4-BE49-F238E27FC236}">
                <a16:creationId xmlns:a16="http://schemas.microsoft.com/office/drawing/2014/main" id="{B54930C4-E25B-0856-8B90-AD7E32705DD9}"/>
              </a:ext>
            </a:extLst>
          </p:cNvPr>
          <p:cNvSpPr txBox="1"/>
          <p:nvPr/>
        </p:nvSpPr>
        <p:spPr>
          <a:xfrm>
            <a:off x="514352" y="1006462"/>
            <a:ext cx="2814638" cy="369332"/>
          </a:xfrm>
          <a:prstGeom prst="rect">
            <a:avLst/>
          </a:prstGeom>
          <a:noFill/>
        </p:spPr>
        <p:txBody>
          <a:bodyPr wrap="square" rtlCol="0">
            <a:spAutoFit/>
          </a:bodyPr>
          <a:lstStyle/>
          <a:p>
            <a:r>
              <a:rPr lang="en-US" dirty="0">
                <a:solidFill>
                  <a:srgbClr val="002060"/>
                </a:solidFill>
              </a:rPr>
              <a:t>N. Effective Date</a:t>
            </a:r>
          </a:p>
        </p:txBody>
      </p:sp>
      <p:sp>
        <p:nvSpPr>
          <p:cNvPr id="17" name="TextBox 16">
            <a:extLst>
              <a:ext uri="{FF2B5EF4-FFF2-40B4-BE49-F238E27FC236}">
                <a16:creationId xmlns:a16="http://schemas.microsoft.com/office/drawing/2014/main" id="{D7E3579D-E548-DC74-061E-8B59100AAF18}"/>
              </a:ext>
            </a:extLst>
          </p:cNvPr>
          <p:cNvSpPr txBox="1"/>
          <p:nvPr/>
        </p:nvSpPr>
        <p:spPr>
          <a:xfrm>
            <a:off x="514351" y="1279419"/>
            <a:ext cx="5072063" cy="1169551"/>
          </a:xfrm>
          <a:prstGeom prst="rect">
            <a:avLst/>
          </a:prstGeom>
          <a:noFill/>
        </p:spPr>
        <p:txBody>
          <a:bodyPr wrap="square" rtlCol="0">
            <a:spAutoFit/>
          </a:bodyPr>
          <a:lstStyle/>
          <a:p>
            <a:r>
              <a:rPr lang="en-US" sz="1400" dirty="0"/>
              <a:t>This agreement becomes effective only when signed by agents of Client and Greeby. Regardless of the place of signing of this agreement, Client agrees that for purposes of venue, this contract was entered into in Illinois and any dispute will be litigated or arbitrated in Lake County, Illinois.</a:t>
            </a:r>
          </a:p>
        </p:txBody>
      </p:sp>
      <p:sp>
        <p:nvSpPr>
          <p:cNvPr id="18" name="TextBox 17">
            <a:extLst>
              <a:ext uri="{FF2B5EF4-FFF2-40B4-BE49-F238E27FC236}">
                <a16:creationId xmlns:a16="http://schemas.microsoft.com/office/drawing/2014/main" id="{19E1A97B-D786-9D42-A902-E0E66D2BEC21}"/>
              </a:ext>
            </a:extLst>
          </p:cNvPr>
          <p:cNvSpPr txBox="1"/>
          <p:nvPr/>
        </p:nvSpPr>
        <p:spPr>
          <a:xfrm>
            <a:off x="514350" y="2448970"/>
            <a:ext cx="4057650" cy="369332"/>
          </a:xfrm>
          <a:prstGeom prst="rect">
            <a:avLst/>
          </a:prstGeom>
          <a:noFill/>
        </p:spPr>
        <p:txBody>
          <a:bodyPr wrap="square" rtlCol="0">
            <a:spAutoFit/>
          </a:bodyPr>
          <a:lstStyle/>
          <a:p>
            <a:r>
              <a:rPr lang="en-US" dirty="0">
                <a:solidFill>
                  <a:srgbClr val="002060"/>
                </a:solidFill>
              </a:rPr>
              <a:t>O. Sole Agreement</a:t>
            </a:r>
          </a:p>
        </p:txBody>
      </p:sp>
      <p:sp>
        <p:nvSpPr>
          <p:cNvPr id="21" name="TextBox 20">
            <a:extLst>
              <a:ext uri="{FF2B5EF4-FFF2-40B4-BE49-F238E27FC236}">
                <a16:creationId xmlns:a16="http://schemas.microsoft.com/office/drawing/2014/main" id="{44FFC3E0-DAFB-943A-4027-B36556B4048F}"/>
              </a:ext>
            </a:extLst>
          </p:cNvPr>
          <p:cNvSpPr txBox="1"/>
          <p:nvPr/>
        </p:nvSpPr>
        <p:spPr>
          <a:xfrm>
            <a:off x="514349" y="2725519"/>
            <a:ext cx="5072063" cy="738664"/>
          </a:xfrm>
          <a:prstGeom prst="rect">
            <a:avLst/>
          </a:prstGeom>
          <a:noFill/>
        </p:spPr>
        <p:txBody>
          <a:bodyPr wrap="square" rtlCol="0">
            <a:spAutoFit/>
          </a:bodyPr>
          <a:lstStyle/>
          <a:p>
            <a:r>
              <a:rPr lang="en-US" sz="1400" dirty="0"/>
              <a:t>The agreement contained in this contract constitutes the sole agreement between Client and Greeby regarding all items included in this agreement.</a:t>
            </a:r>
          </a:p>
        </p:txBody>
      </p:sp>
      <p:sp>
        <p:nvSpPr>
          <p:cNvPr id="25" name="TextBox 24">
            <a:extLst>
              <a:ext uri="{FF2B5EF4-FFF2-40B4-BE49-F238E27FC236}">
                <a16:creationId xmlns:a16="http://schemas.microsoft.com/office/drawing/2014/main" id="{02B0BB94-1967-506D-DE00-097ED0F6F7E7}"/>
              </a:ext>
            </a:extLst>
          </p:cNvPr>
          <p:cNvSpPr txBox="1"/>
          <p:nvPr/>
        </p:nvSpPr>
        <p:spPr>
          <a:xfrm>
            <a:off x="6605585" y="1006462"/>
            <a:ext cx="2814638" cy="369332"/>
          </a:xfrm>
          <a:prstGeom prst="rect">
            <a:avLst/>
          </a:prstGeom>
          <a:noFill/>
        </p:spPr>
        <p:txBody>
          <a:bodyPr wrap="square" rtlCol="0">
            <a:spAutoFit/>
          </a:bodyPr>
          <a:lstStyle/>
          <a:p>
            <a:r>
              <a:rPr lang="en-US" dirty="0">
                <a:solidFill>
                  <a:srgbClr val="002060"/>
                </a:solidFill>
              </a:rPr>
              <a:t>R. Display</a:t>
            </a:r>
          </a:p>
        </p:txBody>
      </p:sp>
      <p:sp>
        <p:nvSpPr>
          <p:cNvPr id="26" name="TextBox 25">
            <a:extLst>
              <a:ext uri="{FF2B5EF4-FFF2-40B4-BE49-F238E27FC236}">
                <a16:creationId xmlns:a16="http://schemas.microsoft.com/office/drawing/2014/main" id="{476BE0C5-1A3E-D600-2254-ED7F92FF5449}"/>
              </a:ext>
            </a:extLst>
          </p:cNvPr>
          <p:cNvSpPr txBox="1"/>
          <p:nvPr/>
        </p:nvSpPr>
        <p:spPr>
          <a:xfrm>
            <a:off x="6605585" y="1292433"/>
            <a:ext cx="5072063" cy="738664"/>
          </a:xfrm>
          <a:prstGeom prst="rect">
            <a:avLst/>
          </a:prstGeom>
          <a:noFill/>
        </p:spPr>
        <p:txBody>
          <a:bodyPr wrap="square" rtlCol="0">
            <a:spAutoFit/>
          </a:bodyPr>
          <a:lstStyle/>
          <a:p>
            <a:r>
              <a:rPr lang="en-US" sz="1400" dirty="0"/>
              <a:t>Greeby retains the right to display graphics and other design elements as examples of work in their portfolio and as content features in other projects.</a:t>
            </a:r>
          </a:p>
        </p:txBody>
      </p:sp>
      <p:sp>
        <p:nvSpPr>
          <p:cNvPr id="2" name="TextBox 1">
            <a:extLst>
              <a:ext uri="{FF2B5EF4-FFF2-40B4-BE49-F238E27FC236}">
                <a16:creationId xmlns:a16="http://schemas.microsoft.com/office/drawing/2014/main" id="{2C31C6BA-18AE-1B9D-EF3B-0E5CF7012D3F}"/>
              </a:ext>
            </a:extLst>
          </p:cNvPr>
          <p:cNvSpPr txBox="1"/>
          <p:nvPr/>
        </p:nvSpPr>
        <p:spPr>
          <a:xfrm>
            <a:off x="514348" y="3479390"/>
            <a:ext cx="4057650" cy="369332"/>
          </a:xfrm>
          <a:prstGeom prst="rect">
            <a:avLst/>
          </a:prstGeom>
          <a:noFill/>
        </p:spPr>
        <p:txBody>
          <a:bodyPr wrap="square" rtlCol="0">
            <a:spAutoFit/>
          </a:bodyPr>
          <a:lstStyle/>
          <a:p>
            <a:r>
              <a:rPr lang="en-US" dirty="0">
                <a:solidFill>
                  <a:srgbClr val="002060"/>
                </a:solidFill>
              </a:rPr>
              <a:t>P. Assignment</a:t>
            </a:r>
          </a:p>
        </p:txBody>
      </p:sp>
      <p:sp>
        <p:nvSpPr>
          <p:cNvPr id="5" name="TextBox 4">
            <a:extLst>
              <a:ext uri="{FF2B5EF4-FFF2-40B4-BE49-F238E27FC236}">
                <a16:creationId xmlns:a16="http://schemas.microsoft.com/office/drawing/2014/main" id="{1C295F62-5075-F1FC-6CE9-7D78FF612763}"/>
              </a:ext>
            </a:extLst>
          </p:cNvPr>
          <p:cNvSpPr txBox="1"/>
          <p:nvPr/>
        </p:nvSpPr>
        <p:spPr>
          <a:xfrm>
            <a:off x="514347" y="3803438"/>
            <a:ext cx="5072063" cy="1169551"/>
          </a:xfrm>
          <a:prstGeom prst="rect">
            <a:avLst/>
          </a:prstGeom>
          <a:noFill/>
        </p:spPr>
        <p:txBody>
          <a:bodyPr wrap="square" rtlCol="0">
            <a:spAutoFit/>
          </a:bodyPr>
          <a:lstStyle/>
          <a:p>
            <a:r>
              <a:rPr lang="en-US" sz="1400" dirty="0"/>
              <a:t>Client shall not voluntarily or by operation of law assign, license, or transfer any part or all of its interest in this Agreement without </a:t>
            </a:r>
            <a:r>
              <a:rPr lang="en-US" sz="1400" dirty="0" err="1"/>
              <a:t>Greeby’s</a:t>
            </a:r>
            <a:r>
              <a:rPr lang="en-US" sz="1400" dirty="0"/>
              <a:t> prior written consent. Any assignment, license, encumbrance, or transfer of this Agreement without </a:t>
            </a:r>
            <a:r>
              <a:rPr lang="en-US" sz="1400" dirty="0" err="1"/>
              <a:t>Greeby’s</a:t>
            </a:r>
            <a:r>
              <a:rPr lang="en-US" sz="1400" dirty="0"/>
              <a:t> consent shall be void and shall constitute a material default.</a:t>
            </a:r>
          </a:p>
        </p:txBody>
      </p:sp>
      <p:sp>
        <p:nvSpPr>
          <p:cNvPr id="3" name="TextBox 2">
            <a:extLst>
              <a:ext uri="{FF2B5EF4-FFF2-40B4-BE49-F238E27FC236}">
                <a16:creationId xmlns:a16="http://schemas.microsoft.com/office/drawing/2014/main" id="{A85C8F68-7462-50B5-2855-D934055591D0}"/>
              </a:ext>
            </a:extLst>
          </p:cNvPr>
          <p:cNvSpPr txBox="1"/>
          <p:nvPr/>
        </p:nvSpPr>
        <p:spPr>
          <a:xfrm>
            <a:off x="516729" y="4987277"/>
            <a:ext cx="4057650" cy="369332"/>
          </a:xfrm>
          <a:prstGeom prst="rect">
            <a:avLst/>
          </a:prstGeom>
          <a:noFill/>
        </p:spPr>
        <p:txBody>
          <a:bodyPr wrap="square" rtlCol="0">
            <a:spAutoFit/>
          </a:bodyPr>
          <a:lstStyle/>
          <a:p>
            <a:r>
              <a:rPr lang="en-US" dirty="0">
                <a:solidFill>
                  <a:srgbClr val="002060"/>
                </a:solidFill>
              </a:rPr>
              <a:t>Q. Permission</a:t>
            </a:r>
          </a:p>
        </p:txBody>
      </p:sp>
      <p:sp>
        <p:nvSpPr>
          <p:cNvPr id="9" name="TextBox 8">
            <a:extLst>
              <a:ext uri="{FF2B5EF4-FFF2-40B4-BE49-F238E27FC236}">
                <a16:creationId xmlns:a16="http://schemas.microsoft.com/office/drawing/2014/main" id="{EA68B148-DB4A-D16E-C67B-F5F9A6C2B985}"/>
              </a:ext>
            </a:extLst>
          </p:cNvPr>
          <p:cNvSpPr txBox="1"/>
          <p:nvPr/>
        </p:nvSpPr>
        <p:spPr>
          <a:xfrm>
            <a:off x="516728" y="5311325"/>
            <a:ext cx="5072063" cy="954107"/>
          </a:xfrm>
          <a:prstGeom prst="rect">
            <a:avLst/>
          </a:prstGeom>
          <a:noFill/>
        </p:spPr>
        <p:txBody>
          <a:bodyPr wrap="square" rtlCol="0">
            <a:spAutoFit/>
          </a:bodyPr>
          <a:lstStyle/>
          <a:p>
            <a:r>
              <a:rPr lang="en-US" sz="1400" dirty="0"/>
              <a:t>Greeby assumes Client has permission to use any images or design elements that are provided by Client for any services as outline above, and will hold harmless, protect, and defend Greeby from any claim or suit arising from the use of such elements.</a:t>
            </a:r>
          </a:p>
        </p:txBody>
      </p:sp>
      <p:sp>
        <p:nvSpPr>
          <p:cNvPr id="10" name="TextBox 9">
            <a:extLst>
              <a:ext uri="{FF2B5EF4-FFF2-40B4-BE49-F238E27FC236}">
                <a16:creationId xmlns:a16="http://schemas.microsoft.com/office/drawing/2014/main" id="{9C0F99B3-5A26-3EEA-B011-0DD7254F119E}"/>
              </a:ext>
            </a:extLst>
          </p:cNvPr>
          <p:cNvSpPr txBox="1"/>
          <p:nvPr/>
        </p:nvSpPr>
        <p:spPr>
          <a:xfrm>
            <a:off x="6605585" y="2031097"/>
            <a:ext cx="2814638" cy="369332"/>
          </a:xfrm>
          <a:prstGeom prst="rect">
            <a:avLst/>
          </a:prstGeom>
          <a:noFill/>
        </p:spPr>
        <p:txBody>
          <a:bodyPr wrap="square" rtlCol="0">
            <a:spAutoFit/>
          </a:bodyPr>
          <a:lstStyle/>
          <a:p>
            <a:r>
              <a:rPr lang="en-US" dirty="0">
                <a:solidFill>
                  <a:srgbClr val="002060"/>
                </a:solidFill>
              </a:rPr>
              <a:t>S. Instruments of Service</a:t>
            </a:r>
          </a:p>
        </p:txBody>
      </p:sp>
      <p:sp>
        <p:nvSpPr>
          <p:cNvPr id="11" name="TextBox 10">
            <a:extLst>
              <a:ext uri="{FF2B5EF4-FFF2-40B4-BE49-F238E27FC236}">
                <a16:creationId xmlns:a16="http://schemas.microsoft.com/office/drawing/2014/main" id="{45788FD1-D2CF-BECE-BA0C-C8EFBD5B74DB}"/>
              </a:ext>
            </a:extLst>
          </p:cNvPr>
          <p:cNvSpPr txBox="1"/>
          <p:nvPr/>
        </p:nvSpPr>
        <p:spPr>
          <a:xfrm>
            <a:off x="6605585" y="2317068"/>
            <a:ext cx="5072063" cy="2677656"/>
          </a:xfrm>
          <a:prstGeom prst="rect">
            <a:avLst/>
          </a:prstGeom>
          <a:noFill/>
        </p:spPr>
        <p:txBody>
          <a:bodyPr wrap="square" rtlCol="0">
            <a:spAutoFit/>
          </a:bodyPr>
          <a:lstStyle/>
          <a:p>
            <a:r>
              <a:rPr lang="en-US" sz="1400" dirty="0"/>
              <a:t>All documents, prepared by Greeby, its Associates, and consultants are Instruments of Service for use solely with respect to this Project. This includes documents in electronic form. Greeby shall be deemed the authors and owners of their respective Instruments of Service whether produced by Greeby, its Associates, or and its consultants and shall retain all common law, statutory and other reserved rights, including copyrights. The Instruments of Service shall not be used by the Client or any other party for future additions or alterations to this Project or for other projects, without the prior written agreement of Greeby. Any modifications to or unauthorized use of the Instruments of Service shall not be permissible.</a:t>
            </a:r>
          </a:p>
        </p:txBody>
      </p:sp>
      <p:sp>
        <p:nvSpPr>
          <p:cNvPr id="12" name="TextBox 11">
            <a:extLst>
              <a:ext uri="{FF2B5EF4-FFF2-40B4-BE49-F238E27FC236}">
                <a16:creationId xmlns:a16="http://schemas.microsoft.com/office/drawing/2014/main" id="{873B756F-0FE3-6FB3-8CAC-D61CD5CC571E}"/>
              </a:ext>
            </a:extLst>
          </p:cNvPr>
          <p:cNvSpPr txBox="1"/>
          <p:nvPr/>
        </p:nvSpPr>
        <p:spPr>
          <a:xfrm>
            <a:off x="6603211" y="4994724"/>
            <a:ext cx="2814638" cy="369332"/>
          </a:xfrm>
          <a:prstGeom prst="rect">
            <a:avLst/>
          </a:prstGeom>
          <a:noFill/>
        </p:spPr>
        <p:txBody>
          <a:bodyPr wrap="square" rtlCol="0">
            <a:spAutoFit/>
          </a:bodyPr>
          <a:lstStyle/>
          <a:p>
            <a:r>
              <a:rPr lang="en-US" dirty="0">
                <a:solidFill>
                  <a:srgbClr val="002060"/>
                </a:solidFill>
              </a:rPr>
              <a:t>T. Staffing</a:t>
            </a:r>
          </a:p>
        </p:txBody>
      </p:sp>
      <p:sp>
        <p:nvSpPr>
          <p:cNvPr id="13" name="TextBox 12">
            <a:extLst>
              <a:ext uri="{FF2B5EF4-FFF2-40B4-BE49-F238E27FC236}">
                <a16:creationId xmlns:a16="http://schemas.microsoft.com/office/drawing/2014/main" id="{8B4F5076-E4E2-47CA-AC15-2A64C56067F9}"/>
              </a:ext>
            </a:extLst>
          </p:cNvPr>
          <p:cNvSpPr txBox="1"/>
          <p:nvPr/>
        </p:nvSpPr>
        <p:spPr>
          <a:xfrm>
            <a:off x="6603211" y="5280695"/>
            <a:ext cx="5072063" cy="954107"/>
          </a:xfrm>
          <a:prstGeom prst="rect">
            <a:avLst/>
          </a:prstGeom>
          <a:noFill/>
        </p:spPr>
        <p:txBody>
          <a:bodyPr wrap="square" rtlCol="0">
            <a:spAutoFit/>
          </a:bodyPr>
          <a:lstStyle/>
          <a:p>
            <a:r>
              <a:rPr lang="en-US" sz="1400" dirty="0"/>
              <a:t>Greeby shall appoint project staff to perform or directly oversee all services to be performed by Greeby under this Agreement. Project staff may report directly to and consult with the Client on a regular basis satisfactory to Client during all phases of said project as</a:t>
            </a:r>
          </a:p>
        </p:txBody>
      </p:sp>
      <p:pic>
        <p:nvPicPr>
          <p:cNvPr id="14" name="Picture 13" descr="A picture containing font, graphics, graphic design, typography&#10;&#10;Description automatically generated">
            <a:extLst>
              <a:ext uri="{FF2B5EF4-FFF2-40B4-BE49-F238E27FC236}">
                <a16:creationId xmlns:a16="http://schemas.microsoft.com/office/drawing/2014/main" id="{D4E7E0BC-8A71-39BB-56C6-CDE19178D5A4}"/>
              </a:ext>
            </a:extLst>
          </p:cNvPr>
          <p:cNvPicPr>
            <a:picLocks noChangeAspect="1"/>
          </p:cNvPicPr>
          <p:nvPr/>
        </p:nvPicPr>
        <p:blipFill>
          <a:blip r:embed="rId2"/>
          <a:stretch>
            <a:fillRect/>
          </a:stretch>
        </p:blipFill>
        <p:spPr>
          <a:xfrm>
            <a:off x="9741690" y="6289676"/>
            <a:ext cx="2287501" cy="387795"/>
          </a:xfrm>
          <a:prstGeom prst="rect">
            <a:avLst/>
          </a:prstGeom>
        </p:spPr>
      </p:pic>
    </p:spTree>
    <p:extLst>
      <p:ext uri="{BB962C8B-B14F-4D97-AF65-F5344CB8AC3E}">
        <p14:creationId xmlns:p14="http://schemas.microsoft.com/office/powerpoint/2010/main" val="33956794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8944D28-57EF-0AF2-F511-1CF0A8F01DB6}"/>
              </a:ext>
            </a:extLst>
          </p:cNvPr>
          <p:cNvSpPr txBox="1"/>
          <p:nvPr/>
        </p:nvSpPr>
        <p:spPr>
          <a:xfrm>
            <a:off x="144282" y="212142"/>
            <a:ext cx="5057775" cy="461665"/>
          </a:xfrm>
          <a:prstGeom prst="rect">
            <a:avLst/>
          </a:prstGeom>
          <a:noFill/>
        </p:spPr>
        <p:txBody>
          <a:bodyPr wrap="square" rtlCol="0">
            <a:spAutoFit/>
          </a:bodyPr>
          <a:lstStyle/>
          <a:p>
            <a:r>
              <a:rPr lang="en-US" sz="2400" b="1" i="1" dirty="0">
                <a:solidFill>
                  <a:srgbClr val="002060"/>
                </a:solidFill>
              </a:rPr>
              <a:t>TERMS &amp; CONDITIONS</a:t>
            </a:r>
          </a:p>
        </p:txBody>
      </p:sp>
      <p:sp>
        <p:nvSpPr>
          <p:cNvPr id="17" name="TextBox 16">
            <a:extLst>
              <a:ext uri="{FF2B5EF4-FFF2-40B4-BE49-F238E27FC236}">
                <a16:creationId xmlns:a16="http://schemas.microsoft.com/office/drawing/2014/main" id="{D7E3579D-E548-DC74-061E-8B59100AAF18}"/>
              </a:ext>
            </a:extLst>
          </p:cNvPr>
          <p:cNvSpPr txBox="1"/>
          <p:nvPr/>
        </p:nvSpPr>
        <p:spPr>
          <a:xfrm>
            <a:off x="514347" y="1006462"/>
            <a:ext cx="5072063" cy="954107"/>
          </a:xfrm>
          <a:prstGeom prst="rect">
            <a:avLst/>
          </a:prstGeom>
          <a:noFill/>
        </p:spPr>
        <p:txBody>
          <a:bodyPr wrap="square" rtlCol="0">
            <a:spAutoFit/>
          </a:bodyPr>
          <a:lstStyle/>
          <a:p>
            <a:r>
              <a:rPr lang="en-US" sz="1400" dirty="0"/>
              <a:t>outlined in the Agreement. If for any reasons any staff member is unable to perform the services to be provided herein for any period, Greeby shall provide an individual or individuals acceptable to perform the duties outlined herein.</a:t>
            </a:r>
          </a:p>
        </p:txBody>
      </p:sp>
      <p:sp>
        <p:nvSpPr>
          <p:cNvPr id="18" name="TextBox 17">
            <a:extLst>
              <a:ext uri="{FF2B5EF4-FFF2-40B4-BE49-F238E27FC236}">
                <a16:creationId xmlns:a16="http://schemas.microsoft.com/office/drawing/2014/main" id="{19E1A97B-D786-9D42-A902-E0E66D2BEC21}"/>
              </a:ext>
            </a:extLst>
          </p:cNvPr>
          <p:cNvSpPr txBox="1"/>
          <p:nvPr/>
        </p:nvSpPr>
        <p:spPr>
          <a:xfrm>
            <a:off x="514347" y="1960569"/>
            <a:ext cx="4057650" cy="369332"/>
          </a:xfrm>
          <a:prstGeom prst="rect">
            <a:avLst/>
          </a:prstGeom>
          <a:noFill/>
        </p:spPr>
        <p:txBody>
          <a:bodyPr wrap="square" rtlCol="0">
            <a:spAutoFit/>
          </a:bodyPr>
          <a:lstStyle/>
          <a:p>
            <a:r>
              <a:rPr lang="en-US" dirty="0">
                <a:solidFill>
                  <a:srgbClr val="002060"/>
                </a:solidFill>
              </a:rPr>
              <a:t>U. Conversion Fee</a:t>
            </a:r>
          </a:p>
        </p:txBody>
      </p:sp>
      <p:sp>
        <p:nvSpPr>
          <p:cNvPr id="21" name="TextBox 20">
            <a:extLst>
              <a:ext uri="{FF2B5EF4-FFF2-40B4-BE49-F238E27FC236}">
                <a16:creationId xmlns:a16="http://schemas.microsoft.com/office/drawing/2014/main" id="{44FFC3E0-DAFB-943A-4027-B36556B4048F}"/>
              </a:ext>
            </a:extLst>
          </p:cNvPr>
          <p:cNvSpPr txBox="1"/>
          <p:nvPr/>
        </p:nvSpPr>
        <p:spPr>
          <a:xfrm>
            <a:off x="514346" y="2237118"/>
            <a:ext cx="5072063" cy="2031325"/>
          </a:xfrm>
          <a:prstGeom prst="rect">
            <a:avLst/>
          </a:prstGeom>
          <a:noFill/>
        </p:spPr>
        <p:txBody>
          <a:bodyPr wrap="square" rtlCol="0">
            <a:spAutoFit/>
          </a:bodyPr>
          <a:lstStyle/>
          <a:p>
            <a:r>
              <a:rPr lang="en-US" sz="1400" dirty="0"/>
              <a:t>If the Client or any of its affiliates should wish to hire an employee, Associate or consultant of Greeby to work on the above mentioned or any other project during or within six (6) months after the duration of this contract, the Client shall pay Greeby a conversion fee equal to $50,000.00, which reflects our investment in staff training and continuity. Said fee shall be invoiced the day the Greeby employee, Associate, or consultant announces his or her resignation from the Greeby team and shall be paid in full by Client twenty (20) days thereafter.</a:t>
            </a:r>
          </a:p>
        </p:txBody>
      </p:sp>
      <p:sp>
        <p:nvSpPr>
          <p:cNvPr id="3" name="TextBox 2">
            <a:extLst>
              <a:ext uri="{FF2B5EF4-FFF2-40B4-BE49-F238E27FC236}">
                <a16:creationId xmlns:a16="http://schemas.microsoft.com/office/drawing/2014/main" id="{A85C8F68-7462-50B5-2855-D934055591D0}"/>
              </a:ext>
            </a:extLst>
          </p:cNvPr>
          <p:cNvSpPr txBox="1"/>
          <p:nvPr/>
        </p:nvSpPr>
        <p:spPr>
          <a:xfrm>
            <a:off x="514347" y="4292841"/>
            <a:ext cx="4057650" cy="369332"/>
          </a:xfrm>
          <a:prstGeom prst="rect">
            <a:avLst/>
          </a:prstGeom>
          <a:noFill/>
        </p:spPr>
        <p:txBody>
          <a:bodyPr wrap="square" rtlCol="0">
            <a:spAutoFit/>
          </a:bodyPr>
          <a:lstStyle/>
          <a:p>
            <a:r>
              <a:rPr lang="en-US" dirty="0">
                <a:solidFill>
                  <a:srgbClr val="002060"/>
                </a:solidFill>
              </a:rPr>
              <a:t>V. Qualifications</a:t>
            </a:r>
          </a:p>
        </p:txBody>
      </p:sp>
      <p:sp>
        <p:nvSpPr>
          <p:cNvPr id="9" name="TextBox 8">
            <a:extLst>
              <a:ext uri="{FF2B5EF4-FFF2-40B4-BE49-F238E27FC236}">
                <a16:creationId xmlns:a16="http://schemas.microsoft.com/office/drawing/2014/main" id="{EA68B148-DB4A-D16E-C67B-F5F9A6C2B985}"/>
              </a:ext>
            </a:extLst>
          </p:cNvPr>
          <p:cNvSpPr txBox="1"/>
          <p:nvPr/>
        </p:nvSpPr>
        <p:spPr>
          <a:xfrm>
            <a:off x="514346" y="4569390"/>
            <a:ext cx="5072063" cy="1169551"/>
          </a:xfrm>
          <a:prstGeom prst="rect">
            <a:avLst/>
          </a:prstGeom>
          <a:noFill/>
        </p:spPr>
        <p:txBody>
          <a:bodyPr wrap="square" rtlCol="0">
            <a:spAutoFit/>
          </a:bodyPr>
          <a:lstStyle/>
          <a:p>
            <a:r>
              <a:rPr lang="en-US" sz="1400" dirty="0"/>
              <a:t>Greeby hereby represents that it is a sophisticated real estate consultancy firm, with experience in connection with projects similar in scope and complexity to the project contemplated hereby and with experience in performing the services and obligations required to be performed by Greeby under this Agreement.</a:t>
            </a:r>
          </a:p>
        </p:txBody>
      </p:sp>
      <p:pic>
        <p:nvPicPr>
          <p:cNvPr id="8" name="Picture 7" descr="A picture containing font, graphics, graphic design, typography&#10;&#10;Description automatically generated">
            <a:extLst>
              <a:ext uri="{FF2B5EF4-FFF2-40B4-BE49-F238E27FC236}">
                <a16:creationId xmlns:a16="http://schemas.microsoft.com/office/drawing/2014/main" id="{E14C1646-64C9-45EB-E49C-A0C69A343D24}"/>
              </a:ext>
            </a:extLst>
          </p:cNvPr>
          <p:cNvPicPr>
            <a:picLocks noChangeAspect="1"/>
          </p:cNvPicPr>
          <p:nvPr/>
        </p:nvPicPr>
        <p:blipFill>
          <a:blip r:embed="rId2"/>
          <a:stretch>
            <a:fillRect/>
          </a:stretch>
        </p:blipFill>
        <p:spPr>
          <a:xfrm>
            <a:off x="9741690" y="6289676"/>
            <a:ext cx="2287501" cy="387795"/>
          </a:xfrm>
          <a:prstGeom prst="rect">
            <a:avLst/>
          </a:prstGeom>
        </p:spPr>
      </p:pic>
    </p:spTree>
    <p:extLst>
      <p:ext uri="{BB962C8B-B14F-4D97-AF65-F5344CB8AC3E}">
        <p14:creationId xmlns:p14="http://schemas.microsoft.com/office/powerpoint/2010/main" val="3368910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8944D28-57EF-0AF2-F511-1CF0A8F01DB6}"/>
              </a:ext>
            </a:extLst>
          </p:cNvPr>
          <p:cNvSpPr txBox="1"/>
          <p:nvPr/>
        </p:nvSpPr>
        <p:spPr>
          <a:xfrm>
            <a:off x="144282" y="212142"/>
            <a:ext cx="5057775" cy="461665"/>
          </a:xfrm>
          <a:prstGeom prst="rect">
            <a:avLst/>
          </a:prstGeom>
          <a:noFill/>
        </p:spPr>
        <p:txBody>
          <a:bodyPr wrap="square" rtlCol="0">
            <a:spAutoFit/>
          </a:bodyPr>
          <a:lstStyle/>
          <a:p>
            <a:r>
              <a:rPr lang="en-US" sz="2400" b="1" i="1" dirty="0">
                <a:solidFill>
                  <a:srgbClr val="002060"/>
                </a:solidFill>
              </a:rPr>
              <a:t>INSURANCE COVERAGE</a:t>
            </a:r>
          </a:p>
        </p:txBody>
      </p:sp>
      <p:pic>
        <p:nvPicPr>
          <p:cNvPr id="41" name="Picture 40" descr="A picture containing font, graphics, graphic design, typography&#10;&#10;Description automatically generated">
            <a:extLst>
              <a:ext uri="{FF2B5EF4-FFF2-40B4-BE49-F238E27FC236}">
                <a16:creationId xmlns:a16="http://schemas.microsoft.com/office/drawing/2014/main" id="{95974AD7-F6F2-088B-0019-44E8BB7D231D}"/>
              </a:ext>
            </a:extLst>
          </p:cNvPr>
          <p:cNvPicPr>
            <a:picLocks noChangeAspect="1"/>
          </p:cNvPicPr>
          <p:nvPr/>
        </p:nvPicPr>
        <p:blipFill>
          <a:blip r:embed="rId2"/>
          <a:stretch>
            <a:fillRect/>
          </a:stretch>
        </p:blipFill>
        <p:spPr>
          <a:xfrm>
            <a:off x="9557396" y="6244134"/>
            <a:ext cx="2287501" cy="387795"/>
          </a:xfrm>
          <a:prstGeom prst="rect">
            <a:avLst/>
          </a:prstGeom>
        </p:spPr>
      </p:pic>
      <p:sp>
        <p:nvSpPr>
          <p:cNvPr id="2" name="TextBox 1">
            <a:extLst>
              <a:ext uri="{FF2B5EF4-FFF2-40B4-BE49-F238E27FC236}">
                <a16:creationId xmlns:a16="http://schemas.microsoft.com/office/drawing/2014/main" id="{06C0331E-8A60-FB1D-85D0-3E815E7C99CC}"/>
              </a:ext>
            </a:extLst>
          </p:cNvPr>
          <p:cNvSpPr txBox="1"/>
          <p:nvPr/>
        </p:nvSpPr>
        <p:spPr>
          <a:xfrm>
            <a:off x="581023" y="769979"/>
            <a:ext cx="11029954" cy="523220"/>
          </a:xfrm>
          <a:prstGeom prst="rect">
            <a:avLst/>
          </a:prstGeom>
          <a:noFill/>
        </p:spPr>
        <p:txBody>
          <a:bodyPr wrap="square" rtlCol="0">
            <a:spAutoFit/>
          </a:bodyPr>
          <a:lstStyle/>
          <a:p>
            <a:r>
              <a:rPr lang="en-US" sz="1400" dirty="0"/>
              <a:t>Client </a:t>
            </a:r>
            <a:r>
              <a:rPr lang="en-US" sz="1400" b="0" i="0" dirty="0">
                <a:effectLst/>
              </a:rPr>
              <a:t>understands and agrees that Greeby carries only the following insurance. Certificates of Insurance for the following insurance coverage will be provided to Client prior to the commencement of administrative consulting services.</a:t>
            </a:r>
            <a:endParaRPr lang="en-US" sz="1400" dirty="0"/>
          </a:p>
        </p:txBody>
      </p:sp>
      <p:pic>
        <p:nvPicPr>
          <p:cNvPr id="6" name="Picture 5">
            <a:extLst>
              <a:ext uri="{FF2B5EF4-FFF2-40B4-BE49-F238E27FC236}">
                <a16:creationId xmlns:a16="http://schemas.microsoft.com/office/drawing/2014/main" id="{0380564F-7F25-2515-E5ED-2282B7DD92E1}"/>
              </a:ext>
            </a:extLst>
          </p:cNvPr>
          <p:cNvPicPr>
            <a:picLocks noChangeAspect="1"/>
          </p:cNvPicPr>
          <p:nvPr/>
        </p:nvPicPr>
        <p:blipFill>
          <a:blip r:embed="rId3"/>
          <a:stretch>
            <a:fillRect/>
          </a:stretch>
        </p:blipFill>
        <p:spPr>
          <a:xfrm>
            <a:off x="1793168" y="1389371"/>
            <a:ext cx="8605664" cy="4794822"/>
          </a:xfrm>
          <a:prstGeom prst="rect">
            <a:avLst/>
          </a:prstGeom>
        </p:spPr>
      </p:pic>
    </p:spTree>
    <p:extLst>
      <p:ext uri="{BB962C8B-B14F-4D97-AF65-F5344CB8AC3E}">
        <p14:creationId xmlns:p14="http://schemas.microsoft.com/office/powerpoint/2010/main" val="37750510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B7AD9F6-8CE7-4299-8FC6-328F4DCD3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ketchy line">
            <a:extLst>
              <a:ext uri="{FF2B5EF4-FFF2-40B4-BE49-F238E27FC236}">
                <a16:creationId xmlns:a16="http://schemas.microsoft.com/office/drawing/2014/main" id="{F49775AF-8896-43EE-92C6-83497D6DC5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0338" y="4409267"/>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53C491B1-6608-C3C0-2386-7669A87F67D7}"/>
              </a:ext>
            </a:extLst>
          </p:cNvPr>
          <p:cNvPicPr>
            <a:picLocks noChangeAspect="1"/>
          </p:cNvPicPr>
          <p:nvPr/>
        </p:nvPicPr>
        <p:blipFill>
          <a:blip r:embed="rId3"/>
          <a:srcRect l="27510" r="27510"/>
          <a:stretch/>
        </p:blipFill>
        <p:spPr>
          <a:xfrm>
            <a:off x="5600711" y="7061"/>
            <a:ext cx="6624848"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9" name="TextBox 8">
            <a:extLst>
              <a:ext uri="{FF2B5EF4-FFF2-40B4-BE49-F238E27FC236}">
                <a16:creationId xmlns:a16="http://schemas.microsoft.com/office/drawing/2014/main" id="{87DCF989-BC8B-8261-11B2-6FDD5FE4FB61}"/>
              </a:ext>
            </a:extLst>
          </p:cNvPr>
          <p:cNvSpPr txBox="1"/>
          <p:nvPr/>
        </p:nvSpPr>
        <p:spPr>
          <a:xfrm>
            <a:off x="6186914" y="6291910"/>
            <a:ext cx="3489527" cy="523220"/>
          </a:xfrm>
          <a:prstGeom prst="rect">
            <a:avLst/>
          </a:prstGeom>
          <a:noFill/>
          <a:ln>
            <a:noFill/>
          </a:ln>
        </p:spPr>
        <p:txBody>
          <a:bodyPr wrap="square" rtlCol="0">
            <a:spAutoFit/>
          </a:bodyPr>
          <a:lstStyle/>
          <a:p>
            <a:pPr algn="r"/>
            <a:r>
              <a:rPr lang="en-US" sz="1400" b="1" dirty="0">
                <a:solidFill>
                  <a:schemeClr val="bg1"/>
                </a:solidFill>
              </a:rPr>
              <a:t>WESTFIELD WORLD TRADE CENTER OCULUS</a:t>
            </a:r>
          </a:p>
          <a:p>
            <a:pPr algn="r"/>
            <a:r>
              <a:rPr lang="en-US" sz="1400" b="1" dirty="0">
                <a:solidFill>
                  <a:schemeClr val="bg1"/>
                </a:solidFill>
              </a:rPr>
              <a:t>New York, NY</a:t>
            </a:r>
          </a:p>
        </p:txBody>
      </p:sp>
      <p:sp>
        <p:nvSpPr>
          <p:cNvPr id="11" name="TextBox 10">
            <a:extLst>
              <a:ext uri="{FF2B5EF4-FFF2-40B4-BE49-F238E27FC236}">
                <a16:creationId xmlns:a16="http://schemas.microsoft.com/office/drawing/2014/main" id="{0A2D1D2C-8DE6-C852-7701-FF4D4E5A1E20}"/>
              </a:ext>
            </a:extLst>
          </p:cNvPr>
          <p:cNvSpPr txBox="1"/>
          <p:nvPr/>
        </p:nvSpPr>
        <p:spPr>
          <a:xfrm>
            <a:off x="253927" y="393268"/>
            <a:ext cx="3360995" cy="461665"/>
          </a:xfrm>
          <a:prstGeom prst="rect">
            <a:avLst/>
          </a:prstGeom>
          <a:noFill/>
        </p:spPr>
        <p:txBody>
          <a:bodyPr wrap="square" rtlCol="0">
            <a:spAutoFit/>
          </a:bodyPr>
          <a:lstStyle/>
          <a:p>
            <a:r>
              <a:rPr lang="en-US" sz="2400" b="1" i="1" dirty="0">
                <a:solidFill>
                  <a:srgbClr val="002060"/>
                </a:solidFill>
              </a:rPr>
              <a:t>AGREEMENT EXECUTION</a:t>
            </a:r>
          </a:p>
        </p:txBody>
      </p:sp>
      <p:sp>
        <p:nvSpPr>
          <p:cNvPr id="42" name="TextBox 41">
            <a:extLst>
              <a:ext uri="{FF2B5EF4-FFF2-40B4-BE49-F238E27FC236}">
                <a16:creationId xmlns:a16="http://schemas.microsoft.com/office/drawing/2014/main" id="{91531279-27D6-1892-BF9A-4D04FEF5BE29}"/>
              </a:ext>
            </a:extLst>
          </p:cNvPr>
          <p:cNvSpPr txBox="1"/>
          <p:nvPr/>
        </p:nvSpPr>
        <p:spPr>
          <a:xfrm>
            <a:off x="340709" y="1004194"/>
            <a:ext cx="5053093" cy="954107"/>
          </a:xfrm>
          <a:prstGeom prst="rect">
            <a:avLst/>
          </a:prstGeom>
          <a:noFill/>
        </p:spPr>
        <p:txBody>
          <a:bodyPr wrap="square" rtlCol="0">
            <a:spAutoFit/>
          </a:bodyPr>
          <a:lstStyle/>
          <a:p>
            <a:r>
              <a:rPr lang="en-US" sz="1400" dirty="0">
                <a:solidFill>
                  <a:srgbClr val="26232D"/>
                </a:solidFill>
                <a:effectLst/>
                <a:latin typeface="Calibri" panose="020F0502020204030204" pitchFamily="34" charset="0"/>
                <a:cs typeface="Calibri" panose="020F0502020204030204" pitchFamily="34" charset="0"/>
              </a:rPr>
              <a:t>Date of this agreement shall be:   </a:t>
            </a:r>
            <a:r>
              <a:rPr lang="en-US" sz="1400" u="sng" dirty="0">
                <a:solidFill>
                  <a:srgbClr val="26232D"/>
                </a:solidFill>
                <a:effectLst/>
                <a:latin typeface="Calibri" panose="020F0502020204030204" pitchFamily="34" charset="0"/>
                <a:cs typeface="Calibri" panose="020F0502020204030204" pitchFamily="34" charset="0"/>
              </a:rPr>
              <a:t>		</a:t>
            </a:r>
            <a:r>
              <a:rPr lang="en-US" sz="1400" u="sng" dirty="0">
                <a:solidFill>
                  <a:srgbClr val="26232D"/>
                </a:solidFill>
                <a:latin typeface="Calibri" panose="020F0502020204030204" pitchFamily="34" charset="0"/>
                <a:cs typeface="Calibri" panose="020F0502020204030204" pitchFamily="34" charset="0"/>
              </a:rPr>
              <a:t>       	</a:t>
            </a:r>
            <a:endParaRPr lang="en-US" sz="1400" dirty="0">
              <a:solidFill>
                <a:srgbClr val="26232D"/>
              </a:solidFill>
              <a:effectLst/>
              <a:latin typeface="Calibri" panose="020F0502020204030204" pitchFamily="34" charset="0"/>
              <a:cs typeface="Calibri" panose="020F0502020204030204" pitchFamily="34" charset="0"/>
            </a:endParaRPr>
          </a:p>
          <a:p>
            <a:endParaRPr lang="en-US" sz="1400" dirty="0">
              <a:solidFill>
                <a:srgbClr val="26232D"/>
              </a:solidFill>
              <a:effectLst/>
              <a:latin typeface="Calibri" panose="020F0502020204030204" pitchFamily="34" charset="0"/>
              <a:cs typeface="Calibri" panose="020F0502020204030204" pitchFamily="34" charset="0"/>
            </a:endParaRPr>
          </a:p>
          <a:p>
            <a:r>
              <a:rPr lang="en-US" sz="1400" dirty="0">
                <a:solidFill>
                  <a:srgbClr val="26232D"/>
                </a:solidFill>
                <a:effectLst/>
                <a:latin typeface="Calibri" panose="020F0502020204030204" pitchFamily="34" charset="0"/>
                <a:cs typeface="Calibri" panose="020F0502020204030204" pitchFamily="34" charset="0"/>
              </a:rPr>
              <a:t>In witness </a:t>
            </a:r>
            <a:r>
              <a:rPr lang="en-US" sz="1400" dirty="0">
                <a:latin typeface="Calibri" panose="020F0502020204030204" pitchFamily="34" charset="0"/>
                <a:cs typeface="Calibri" panose="020F0502020204030204" pitchFamily="34" charset="0"/>
              </a:rPr>
              <a:t>whereof</a:t>
            </a:r>
            <a:r>
              <a:rPr lang="en-US" sz="1400" dirty="0">
                <a:solidFill>
                  <a:srgbClr val="26232D"/>
                </a:solidFill>
                <a:effectLst/>
                <a:latin typeface="Calibri" panose="020F0502020204030204" pitchFamily="34" charset="0"/>
                <a:cs typeface="Calibri" panose="020F0502020204030204" pitchFamily="34" charset="0"/>
              </a:rPr>
              <a:t>, the parties hereto have caused this Agreement to be executed on or as of the day and year above written:</a:t>
            </a:r>
          </a:p>
        </p:txBody>
      </p:sp>
      <p:sp>
        <p:nvSpPr>
          <p:cNvPr id="6" name="Rectangle 5">
            <a:extLst>
              <a:ext uri="{FF2B5EF4-FFF2-40B4-BE49-F238E27FC236}">
                <a16:creationId xmlns:a16="http://schemas.microsoft.com/office/drawing/2014/main" id="{7AE863E8-7EFB-BA1D-D201-13E68467E10B}"/>
              </a:ext>
            </a:extLst>
          </p:cNvPr>
          <p:cNvSpPr/>
          <p:nvPr/>
        </p:nvSpPr>
        <p:spPr>
          <a:xfrm>
            <a:off x="486137" y="4074289"/>
            <a:ext cx="4190035" cy="65975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4C6542F9-B53E-4405-DFDE-BC182B4CCAFD}"/>
              </a:ext>
            </a:extLst>
          </p:cNvPr>
          <p:cNvSpPr txBox="1"/>
          <p:nvPr/>
        </p:nvSpPr>
        <p:spPr>
          <a:xfrm>
            <a:off x="340709" y="2541477"/>
            <a:ext cx="2958076" cy="954107"/>
          </a:xfrm>
          <a:prstGeom prst="rect">
            <a:avLst/>
          </a:prstGeom>
          <a:noFill/>
        </p:spPr>
        <p:txBody>
          <a:bodyPr wrap="square" rtlCol="0">
            <a:spAutoFit/>
          </a:bodyPr>
          <a:lstStyle/>
          <a:p>
            <a:endParaRPr lang="en-US" sz="1400" dirty="0"/>
          </a:p>
          <a:p>
            <a:r>
              <a:rPr lang="en-US" sz="1400" u="sng" dirty="0"/>
              <a:t>			</a:t>
            </a:r>
          </a:p>
          <a:p>
            <a:r>
              <a:rPr lang="en-US" sz="1400" dirty="0"/>
              <a:t>Garrett R. Greeby</a:t>
            </a:r>
          </a:p>
          <a:p>
            <a:r>
              <a:rPr lang="en-US" sz="1400" dirty="0"/>
              <a:t>President &amp; CEO</a:t>
            </a:r>
          </a:p>
        </p:txBody>
      </p:sp>
      <p:pic>
        <p:nvPicPr>
          <p:cNvPr id="17" name="Picture 16" descr="A blue and white logo&#10;&#10;Description automatically generated">
            <a:extLst>
              <a:ext uri="{FF2B5EF4-FFF2-40B4-BE49-F238E27FC236}">
                <a16:creationId xmlns:a16="http://schemas.microsoft.com/office/drawing/2014/main" id="{BC772387-7AF9-EA67-3BE2-F5F1512F7701}"/>
              </a:ext>
            </a:extLst>
          </p:cNvPr>
          <p:cNvPicPr>
            <a:picLocks noChangeAspect="1"/>
          </p:cNvPicPr>
          <p:nvPr/>
        </p:nvPicPr>
        <p:blipFill>
          <a:blip r:embed="rId4"/>
          <a:stretch>
            <a:fillRect/>
          </a:stretch>
        </p:blipFill>
        <p:spPr>
          <a:xfrm>
            <a:off x="340709" y="2144510"/>
            <a:ext cx="1803400" cy="355600"/>
          </a:xfrm>
          <a:prstGeom prst="rect">
            <a:avLst/>
          </a:prstGeom>
        </p:spPr>
      </p:pic>
      <p:sp>
        <p:nvSpPr>
          <p:cNvPr id="20" name="TextBox 19">
            <a:extLst>
              <a:ext uri="{FF2B5EF4-FFF2-40B4-BE49-F238E27FC236}">
                <a16:creationId xmlns:a16="http://schemas.microsoft.com/office/drawing/2014/main" id="{9E82A881-AC1C-7BBD-7C2F-781E40866902}"/>
              </a:ext>
            </a:extLst>
          </p:cNvPr>
          <p:cNvSpPr txBox="1"/>
          <p:nvPr/>
        </p:nvSpPr>
        <p:spPr>
          <a:xfrm>
            <a:off x="340709" y="4358644"/>
            <a:ext cx="2958076" cy="954107"/>
          </a:xfrm>
          <a:prstGeom prst="rect">
            <a:avLst/>
          </a:prstGeom>
          <a:noFill/>
        </p:spPr>
        <p:txBody>
          <a:bodyPr wrap="square" rtlCol="0">
            <a:spAutoFit/>
          </a:bodyPr>
          <a:lstStyle/>
          <a:p>
            <a:endParaRPr lang="en-US" sz="1400" dirty="0"/>
          </a:p>
          <a:p>
            <a:r>
              <a:rPr lang="en-US" sz="1400" u="sng" dirty="0"/>
              <a:t>			</a:t>
            </a:r>
          </a:p>
          <a:p>
            <a:r>
              <a:rPr lang="en-US" sz="1400" dirty="0"/>
              <a:t>Name:</a:t>
            </a:r>
          </a:p>
          <a:p>
            <a:r>
              <a:rPr lang="en-US" sz="1400" dirty="0"/>
              <a:t>Title:</a:t>
            </a:r>
          </a:p>
        </p:txBody>
      </p:sp>
      <p:pic>
        <p:nvPicPr>
          <p:cNvPr id="3" name="Picture 2" descr="Brixmor: Find Commercial Retail Space for Lease | Brixmor">
            <a:extLst>
              <a:ext uri="{FF2B5EF4-FFF2-40B4-BE49-F238E27FC236}">
                <a16:creationId xmlns:a16="http://schemas.microsoft.com/office/drawing/2014/main" id="{A21CEC8B-A927-2FAC-53C6-39C637753BB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9530" y="3878745"/>
            <a:ext cx="2169684" cy="7373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28974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F4E1F57-E326-D54F-4607-F3838CBD816F}"/>
              </a:ext>
            </a:extLst>
          </p:cNvPr>
          <p:cNvPicPr>
            <a:picLocks noChangeAspect="1"/>
          </p:cNvPicPr>
          <p:nvPr/>
        </p:nvPicPr>
        <p:blipFill>
          <a:blip r:embed="rId2"/>
          <a:stretch>
            <a:fillRect/>
          </a:stretch>
        </p:blipFill>
        <p:spPr>
          <a:xfrm>
            <a:off x="574588" y="5248068"/>
            <a:ext cx="1885950" cy="719293"/>
          </a:xfrm>
          <a:prstGeom prst="rect">
            <a:avLst/>
          </a:prstGeom>
        </p:spPr>
      </p:pic>
      <p:pic>
        <p:nvPicPr>
          <p:cNvPr id="4" name="Picture 3" descr="A picture containing font, graphics, graphic design, typography&#10;&#10;Description automatically generated">
            <a:extLst>
              <a:ext uri="{FF2B5EF4-FFF2-40B4-BE49-F238E27FC236}">
                <a16:creationId xmlns:a16="http://schemas.microsoft.com/office/drawing/2014/main" id="{0839D9D2-F2F5-A4AD-8D9C-26EBFE2C6905}"/>
              </a:ext>
            </a:extLst>
          </p:cNvPr>
          <p:cNvPicPr>
            <a:picLocks noChangeAspect="1"/>
          </p:cNvPicPr>
          <p:nvPr/>
        </p:nvPicPr>
        <p:blipFill>
          <a:blip r:embed="rId3"/>
          <a:stretch>
            <a:fillRect/>
          </a:stretch>
        </p:blipFill>
        <p:spPr>
          <a:xfrm>
            <a:off x="9613098" y="6275388"/>
            <a:ext cx="2287501" cy="387795"/>
          </a:xfrm>
          <a:prstGeom prst="rect">
            <a:avLst/>
          </a:prstGeom>
        </p:spPr>
      </p:pic>
      <p:sp>
        <p:nvSpPr>
          <p:cNvPr id="5" name="TextBox 4">
            <a:extLst>
              <a:ext uri="{FF2B5EF4-FFF2-40B4-BE49-F238E27FC236}">
                <a16:creationId xmlns:a16="http://schemas.microsoft.com/office/drawing/2014/main" id="{45E357E4-2C7F-8CB6-E188-AF55D94CAA7E}"/>
              </a:ext>
            </a:extLst>
          </p:cNvPr>
          <p:cNvSpPr txBox="1"/>
          <p:nvPr/>
        </p:nvSpPr>
        <p:spPr>
          <a:xfrm>
            <a:off x="574588" y="426302"/>
            <a:ext cx="4554625" cy="1323439"/>
          </a:xfrm>
          <a:prstGeom prst="rect">
            <a:avLst/>
          </a:prstGeom>
          <a:noFill/>
        </p:spPr>
        <p:txBody>
          <a:bodyPr wrap="square" rtlCol="0">
            <a:spAutoFit/>
          </a:bodyPr>
          <a:lstStyle/>
          <a:p>
            <a:r>
              <a:rPr lang="en-US" sz="1600" dirty="0"/>
              <a:t>Thomas Rubio</a:t>
            </a:r>
          </a:p>
          <a:p>
            <a:r>
              <a:rPr lang="en-US" sz="1600" dirty="0"/>
              <a:t>VP, Redevelopment &amp; Construction - West</a:t>
            </a:r>
          </a:p>
          <a:p>
            <a:r>
              <a:rPr lang="en-US" sz="1600" dirty="0" err="1"/>
              <a:t>Brixmor</a:t>
            </a:r>
            <a:r>
              <a:rPr lang="en-US" sz="1600" dirty="0"/>
              <a:t> Property Group</a:t>
            </a:r>
          </a:p>
          <a:p>
            <a:r>
              <a:rPr lang="en-US" sz="1600" dirty="0"/>
              <a:t>1525 Faraday Avenue, #350</a:t>
            </a:r>
          </a:p>
          <a:p>
            <a:r>
              <a:rPr lang="en-US" sz="1600" dirty="0"/>
              <a:t>Carlsbad, CA  92008</a:t>
            </a:r>
          </a:p>
        </p:txBody>
      </p:sp>
      <p:sp>
        <p:nvSpPr>
          <p:cNvPr id="6" name="TextBox 5">
            <a:extLst>
              <a:ext uri="{FF2B5EF4-FFF2-40B4-BE49-F238E27FC236}">
                <a16:creationId xmlns:a16="http://schemas.microsoft.com/office/drawing/2014/main" id="{C62945BA-FB0B-BE13-B250-10EBFACD4701}"/>
              </a:ext>
            </a:extLst>
          </p:cNvPr>
          <p:cNvSpPr txBox="1"/>
          <p:nvPr/>
        </p:nvSpPr>
        <p:spPr>
          <a:xfrm>
            <a:off x="574588" y="2411055"/>
            <a:ext cx="11042823" cy="2369880"/>
          </a:xfrm>
          <a:prstGeom prst="rect">
            <a:avLst/>
          </a:prstGeom>
          <a:noFill/>
        </p:spPr>
        <p:txBody>
          <a:bodyPr wrap="square" rtlCol="0">
            <a:spAutoFit/>
          </a:bodyPr>
          <a:lstStyle/>
          <a:p>
            <a:pPr algn="l"/>
            <a:r>
              <a:rPr lang="en-US" sz="1600" b="0" i="0" u="none" strike="noStrike" dirty="0">
                <a:solidFill>
                  <a:srgbClr val="26232D"/>
                </a:solidFill>
                <a:effectLst/>
                <a:latin typeface="Calibri" panose="020F0502020204030204" pitchFamily="34" charset="0"/>
                <a:cs typeface="Calibri" panose="020F0502020204030204" pitchFamily="34" charset="0"/>
              </a:rPr>
              <a:t>Thomas:</a:t>
            </a:r>
          </a:p>
          <a:p>
            <a:pPr algn="l"/>
            <a:endParaRPr lang="en-US" sz="1200" dirty="0">
              <a:solidFill>
                <a:srgbClr val="26232D"/>
              </a:solidFill>
              <a:latin typeface="Calibri" panose="020F0502020204030204" pitchFamily="34" charset="0"/>
              <a:cs typeface="Calibri" panose="020F0502020204030204" pitchFamily="34" charset="0"/>
            </a:endParaRPr>
          </a:p>
          <a:p>
            <a:r>
              <a:rPr lang="en-US" sz="1600" b="0" i="0" u="none" strike="noStrike" dirty="0">
                <a:solidFill>
                  <a:srgbClr val="26232D"/>
                </a:solidFill>
                <a:effectLst/>
                <a:latin typeface="Calibri" panose="020F0502020204030204" pitchFamily="34" charset="0"/>
                <a:cs typeface="Calibri" panose="020F0502020204030204" pitchFamily="34" charset="0"/>
              </a:rPr>
              <a:t>The Greeby Companies, Inc. (Greeby), is pleased to submit a proposal to provide Tenant Coordination services on behalf of </a:t>
            </a:r>
            <a:r>
              <a:rPr lang="en-US" sz="1600" b="0" i="0" u="none" strike="noStrike" dirty="0" err="1">
                <a:solidFill>
                  <a:srgbClr val="26232D"/>
                </a:solidFill>
                <a:effectLst/>
                <a:latin typeface="Calibri" panose="020F0502020204030204" pitchFamily="34" charset="0"/>
                <a:cs typeface="Calibri" panose="020F0502020204030204" pitchFamily="34" charset="0"/>
              </a:rPr>
              <a:t>Brixmor</a:t>
            </a:r>
            <a:r>
              <a:rPr lang="en-US" sz="1600" b="0" i="0" u="none" strike="noStrike" dirty="0">
                <a:solidFill>
                  <a:srgbClr val="26232D"/>
                </a:solidFill>
                <a:effectLst/>
                <a:latin typeface="Calibri" panose="020F0502020204030204" pitchFamily="34" charset="0"/>
                <a:cs typeface="Calibri" panose="020F0502020204030204" pitchFamily="34" charset="0"/>
              </a:rPr>
              <a:t> Property Group</a:t>
            </a:r>
            <a:r>
              <a:rPr lang="en-US" sz="1600" dirty="0">
                <a:solidFill>
                  <a:srgbClr val="26232D"/>
                </a:solidFill>
                <a:latin typeface="Calibri" panose="020F0502020204030204" pitchFamily="34" charset="0"/>
                <a:cs typeface="Calibri" panose="020F0502020204030204" pitchFamily="34" charset="0"/>
              </a:rPr>
              <a:t>. </a:t>
            </a:r>
          </a:p>
          <a:p>
            <a:pPr algn="l"/>
            <a:endParaRPr lang="en-US" sz="1200" b="0" i="0" u="none" strike="noStrike" dirty="0">
              <a:solidFill>
                <a:srgbClr val="26232D"/>
              </a:solidFill>
              <a:effectLst/>
              <a:latin typeface="Calibri" panose="020F0502020204030204" pitchFamily="34" charset="0"/>
              <a:cs typeface="Calibri" panose="020F0502020204030204" pitchFamily="34" charset="0"/>
            </a:endParaRPr>
          </a:p>
          <a:p>
            <a:r>
              <a:rPr lang="en-US" sz="1600" dirty="0" err="1"/>
              <a:t>Brixmor’s</a:t>
            </a:r>
            <a:r>
              <a:rPr lang="en-US" sz="1600" dirty="0"/>
              <a:t> success hinges on timely, cost-effective tenant openings across a complex portfolio. </a:t>
            </a:r>
            <a:r>
              <a:rPr lang="en-US" sz="1600" dirty="0" err="1"/>
              <a:t>Greeby’s</a:t>
            </a:r>
            <a:r>
              <a:rPr lang="en-US" sz="1600" dirty="0"/>
              <a:t> proven Tenant Coordination model, refined over 40 years, delivers seamless communication, rigorous schedule control, and value-focused oversight. We act as a true extension of your team, ensuring smooth tenant delivery and consistent execution from lease to grand opening.</a:t>
            </a:r>
          </a:p>
          <a:p>
            <a:endParaRPr lang="en-US" sz="1200" b="0" i="0" u="none" strike="noStrike" dirty="0">
              <a:solidFill>
                <a:srgbClr val="26232D"/>
              </a:solidFill>
              <a:effectLst/>
              <a:latin typeface="Calibri" panose="020F0502020204030204" pitchFamily="34" charset="0"/>
              <a:cs typeface="Calibri" panose="020F0502020204030204" pitchFamily="34" charset="0"/>
            </a:endParaRPr>
          </a:p>
          <a:p>
            <a:pPr algn="l"/>
            <a:r>
              <a:rPr lang="en-US" sz="1600" b="0" i="0" u="none" strike="noStrike" dirty="0">
                <a:solidFill>
                  <a:srgbClr val="26232D"/>
                </a:solidFill>
                <a:effectLst/>
                <a:latin typeface="Calibri" panose="020F0502020204030204" pitchFamily="34" charset="0"/>
                <a:cs typeface="Calibri" panose="020F0502020204030204" pitchFamily="34" charset="0"/>
              </a:rPr>
              <a:t>Greeby very much appreciates the opportunity to work with you and the </a:t>
            </a:r>
            <a:r>
              <a:rPr lang="en-US" sz="1600" b="0" i="0" u="none" strike="noStrike" dirty="0" err="1">
                <a:solidFill>
                  <a:srgbClr val="26232D"/>
                </a:solidFill>
                <a:effectLst/>
                <a:latin typeface="Calibri" panose="020F0502020204030204" pitchFamily="34" charset="0"/>
                <a:cs typeface="Calibri" panose="020F0502020204030204" pitchFamily="34" charset="0"/>
              </a:rPr>
              <a:t>Brixmor</a:t>
            </a:r>
            <a:r>
              <a:rPr lang="en-US" sz="1600" b="0" i="0" u="none" strike="noStrike" dirty="0">
                <a:solidFill>
                  <a:srgbClr val="26232D"/>
                </a:solidFill>
                <a:effectLst/>
                <a:latin typeface="Calibri" panose="020F0502020204030204" pitchFamily="34" charset="0"/>
                <a:cs typeface="Calibri" panose="020F0502020204030204" pitchFamily="34" charset="0"/>
              </a:rPr>
              <a:t> team.</a:t>
            </a:r>
          </a:p>
        </p:txBody>
      </p:sp>
      <p:sp>
        <p:nvSpPr>
          <p:cNvPr id="7" name="TextBox 6">
            <a:extLst>
              <a:ext uri="{FF2B5EF4-FFF2-40B4-BE49-F238E27FC236}">
                <a16:creationId xmlns:a16="http://schemas.microsoft.com/office/drawing/2014/main" id="{A550B034-B079-349B-8EF5-4BB649E35655}"/>
              </a:ext>
            </a:extLst>
          </p:cNvPr>
          <p:cNvSpPr txBox="1"/>
          <p:nvPr/>
        </p:nvSpPr>
        <p:spPr>
          <a:xfrm>
            <a:off x="574588" y="4923802"/>
            <a:ext cx="3311612" cy="338554"/>
          </a:xfrm>
          <a:prstGeom prst="rect">
            <a:avLst/>
          </a:prstGeom>
          <a:noFill/>
        </p:spPr>
        <p:txBody>
          <a:bodyPr wrap="square" rtlCol="0">
            <a:spAutoFit/>
          </a:bodyPr>
          <a:lstStyle/>
          <a:p>
            <a:r>
              <a:rPr lang="en-US" sz="1600" dirty="0"/>
              <a:t>Sincerely,</a:t>
            </a:r>
          </a:p>
        </p:txBody>
      </p:sp>
      <p:sp>
        <p:nvSpPr>
          <p:cNvPr id="9" name="TextBox 8">
            <a:extLst>
              <a:ext uri="{FF2B5EF4-FFF2-40B4-BE49-F238E27FC236}">
                <a16:creationId xmlns:a16="http://schemas.microsoft.com/office/drawing/2014/main" id="{549C9ABB-0CC9-73C0-F4F1-2E7302C9EF1D}"/>
              </a:ext>
            </a:extLst>
          </p:cNvPr>
          <p:cNvSpPr txBox="1"/>
          <p:nvPr/>
        </p:nvSpPr>
        <p:spPr>
          <a:xfrm>
            <a:off x="574588" y="5829930"/>
            <a:ext cx="3311612" cy="830997"/>
          </a:xfrm>
          <a:prstGeom prst="rect">
            <a:avLst/>
          </a:prstGeom>
          <a:noFill/>
        </p:spPr>
        <p:txBody>
          <a:bodyPr wrap="square" rtlCol="0">
            <a:spAutoFit/>
          </a:bodyPr>
          <a:lstStyle/>
          <a:p>
            <a:r>
              <a:rPr lang="en-US" sz="1600" dirty="0"/>
              <a:t>Garrett R. Greeby, CRX, CDP</a:t>
            </a:r>
          </a:p>
          <a:p>
            <a:r>
              <a:rPr lang="en-US" sz="1600" dirty="0"/>
              <a:t>President &amp; CEO</a:t>
            </a:r>
          </a:p>
          <a:p>
            <a:r>
              <a:rPr lang="en-US" sz="1600" dirty="0"/>
              <a:t>The Greeby Companies, Inc.</a:t>
            </a:r>
          </a:p>
        </p:txBody>
      </p:sp>
      <p:sp>
        <p:nvSpPr>
          <p:cNvPr id="16" name="TextBox 15">
            <a:extLst>
              <a:ext uri="{FF2B5EF4-FFF2-40B4-BE49-F238E27FC236}">
                <a16:creationId xmlns:a16="http://schemas.microsoft.com/office/drawing/2014/main" id="{F193F2E6-1530-EA48-D032-0D520A9C8E00}"/>
              </a:ext>
            </a:extLst>
          </p:cNvPr>
          <p:cNvSpPr txBox="1"/>
          <p:nvPr/>
        </p:nvSpPr>
        <p:spPr>
          <a:xfrm>
            <a:off x="574588" y="1807137"/>
            <a:ext cx="5702644" cy="584775"/>
          </a:xfrm>
          <a:prstGeom prst="rect">
            <a:avLst/>
          </a:prstGeom>
          <a:noFill/>
        </p:spPr>
        <p:txBody>
          <a:bodyPr wrap="square" rtlCol="0">
            <a:spAutoFit/>
          </a:bodyPr>
          <a:lstStyle/>
          <a:p>
            <a:r>
              <a:rPr lang="en-US" sz="1600" dirty="0"/>
              <a:t>Re: </a:t>
            </a:r>
            <a:r>
              <a:rPr lang="en-US" sz="1600" b="1" dirty="0"/>
              <a:t>Tenant Coordination Services Proposal</a:t>
            </a:r>
          </a:p>
          <a:p>
            <a:r>
              <a:rPr lang="en-US" sz="1600" b="1" dirty="0"/>
              <a:t>       </a:t>
            </a:r>
            <a:r>
              <a:rPr lang="en-US" sz="1600" b="1" dirty="0" err="1"/>
              <a:t>Brixmor</a:t>
            </a:r>
            <a:r>
              <a:rPr lang="en-US" sz="1600" b="1" dirty="0"/>
              <a:t> Property Group – West Coast Portfolio</a:t>
            </a:r>
            <a:endParaRPr lang="en-US" sz="1600" dirty="0"/>
          </a:p>
        </p:txBody>
      </p:sp>
      <p:pic>
        <p:nvPicPr>
          <p:cNvPr id="2" name="Picture 2" descr="Brixmor: Find Commercial Retail Space for Lease | Brixmor">
            <a:extLst>
              <a:ext uri="{FF2B5EF4-FFF2-40B4-BE49-F238E27FC236}">
                <a16:creationId xmlns:a16="http://schemas.microsoft.com/office/drawing/2014/main" id="{B1CFA166-AB03-4A14-D8DA-0CB78CA29B8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67589" y="572646"/>
            <a:ext cx="3033010" cy="10307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41182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89747E7-BE3F-7062-D323-6D3470D467D2}"/>
              </a:ext>
            </a:extLst>
          </p:cNvPr>
          <p:cNvPicPr>
            <a:picLocks noChangeAspect="1"/>
          </p:cNvPicPr>
          <p:nvPr/>
        </p:nvPicPr>
        <p:blipFill>
          <a:blip r:embed="rId2">
            <a:alphaModFix amt="51000"/>
          </a:blip>
          <a:stretch>
            <a:fillRect/>
          </a:stretch>
        </p:blipFill>
        <p:spPr>
          <a:xfrm>
            <a:off x="0" y="12700"/>
            <a:ext cx="12214662" cy="6845300"/>
          </a:xfrm>
          <a:prstGeom prst="rect">
            <a:avLst/>
          </a:prstGeom>
        </p:spPr>
      </p:pic>
      <p:sp>
        <p:nvSpPr>
          <p:cNvPr id="4" name="TextBox 3">
            <a:extLst>
              <a:ext uri="{FF2B5EF4-FFF2-40B4-BE49-F238E27FC236}">
                <a16:creationId xmlns:a16="http://schemas.microsoft.com/office/drawing/2014/main" id="{B8944D28-57EF-0AF2-F511-1CF0A8F01DB6}"/>
              </a:ext>
            </a:extLst>
          </p:cNvPr>
          <p:cNvSpPr txBox="1"/>
          <p:nvPr/>
        </p:nvSpPr>
        <p:spPr>
          <a:xfrm>
            <a:off x="144282" y="212142"/>
            <a:ext cx="5057775" cy="461665"/>
          </a:xfrm>
          <a:prstGeom prst="rect">
            <a:avLst/>
          </a:prstGeom>
          <a:noFill/>
        </p:spPr>
        <p:txBody>
          <a:bodyPr wrap="square" rtlCol="0">
            <a:spAutoFit/>
          </a:bodyPr>
          <a:lstStyle/>
          <a:p>
            <a:r>
              <a:rPr lang="en-US" sz="2400" b="1" i="1" dirty="0">
                <a:solidFill>
                  <a:srgbClr val="002060"/>
                </a:solidFill>
              </a:rPr>
              <a:t>COMPETITIVE ADVANTAGES</a:t>
            </a:r>
          </a:p>
        </p:txBody>
      </p:sp>
      <p:sp>
        <p:nvSpPr>
          <p:cNvPr id="8" name="Rectangle 7">
            <a:extLst>
              <a:ext uri="{FF2B5EF4-FFF2-40B4-BE49-F238E27FC236}">
                <a16:creationId xmlns:a16="http://schemas.microsoft.com/office/drawing/2014/main" id="{EEED431A-BC7B-C7F4-1657-247282D2DAFF}"/>
              </a:ext>
            </a:extLst>
          </p:cNvPr>
          <p:cNvSpPr/>
          <p:nvPr/>
        </p:nvSpPr>
        <p:spPr>
          <a:xfrm>
            <a:off x="6718474" y="1835935"/>
            <a:ext cx="4457700" cy="1657350"/>
          </a:xfrm>
          <a:prstGeom prst="rect">
            <a:avLst/>
          </a:prstGeom>
          <a:solidFill>
            <a:schemeClr val="bg1">
              <a:lumMod val="85000"/>
              <a:alpha val="6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DDF5A47E-A438-7151-0281-76121AD69FFD}"/>
              </a:ext>
            </a:extLst>
          </p:cNvPr>
          <p:cNvSpPr/>
          <p:nvPr/>
        </p:nvSpPr>
        <p:spPr>
          <a:xfrm>
            <a:off x="6718474" y="3841196"/>
            <a:ext cx="4457700" cy="1657350"/>
          </a:xfrm>
          <a:prstGeom prst="rect">
            <a:avLst/>
          </a:prstGeom>
          <a:solidFill>
            <a:schemeClr val="bg1">
              <a:lumMod val="85000"/>
              <a:alpha val="6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8FBC2B15-61BC-24F5-50CA-0D4D2DD295CB}"/>
              </a:ext>
            </a:extLst>
          </p:cNvPr>
          <p:cNvSpPr/>
          <p:nvPr/>
        </p:nvSpPr>
        <p:spPr>
          <a:xfrm>
            <a:off x="1222286" y="1007261"/>
            <a:ext cx="4457700" cy="1657350"/>
          </a:xfrm>
          <a:prstGeom prst="rect">
            <a:avLst/>
          </a:prstGeom>
          <a:solidFill>
            <a:schemeClr val="bg1">
              <a:lumMod val="85000"/>
              <a:alpha val="6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49F940F-A35B-7DC4-5AFE-59F8ED9F2CD8}"/>
              </a:ext>
            </a:extLst>
          </p:cNvPr>
          <p:cNvSpPr/>
          <p:nvPr/>
        </p:nvSpPr>
        <p:spPr>
          <a:xfrm>
            <a:off x="1199881" y="3012521"/>
            <a:ext cx="4457700" cy="1657350"/>
          </a:xfrm>
          <a:prstGeom prst="rect">
            <a:avLst/>
          </a:prstGeom>
          <a:solidFill>
            <a:schemeClr val="bg1">
              <a:lumMod val="85000"/>
              <a:alpha val="6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8D459408-D1F3-4854-54B8-E1276DFA057E}"/>
              </a:ext>
            </a:extLst>
          </p:cNvPr>
          <p:cNvSpPr txBox="1"/>
          <p:nvPr/>
        </p:nvSpPr>
        <p:spPr>
          <a:xfrm>
            <a:off x="1492843" y="1689699"/>
            <a:ext cx="992277" cy="461665"/>
          </a:xfrm>
          <a:prstGeom prst="rect">
            <a:avLst/>
          </a:prstGeom>
          <a:noFill/>
        </p:spPr>
        <p:txBody>
          <a:bodyPr wrap="square" rtlCol="0">
            <a:spAutoFit/>
          </a:bodyPr>
          <a:lstStyle/>
          <a:p>
            <a:r>
              <a:rPr lang="en-US" sz="2400" dirty="0">
                <a:solidFill>
                  <a:srgbClr val="FF2600"/>
                </a:solidFill>
              </a:rPr>
              <a:t>Values</a:t>
            </a:r>
          </a:p>
        </p:txBody>
      </p:sp>
      <p:sp>
        <p:nvSpPr>
          <p:cNvPr id="13" name="TextBox 12">
            <a:extLst>
              <a:ext uri="{FF2B5EF4-FFF2-40B4-BE49-F238E27FC236}">
                <a16:creationId xmlns:a16="http://schemas.microsoft.com/office/drawing/2014/main" id="{63CA2F8A-8327-810B-DED6-FAF96A8351CA}"/>
              </a:ext>
            </a:extLst>
          </p:cNvPr>
          <p:cNvSpPr txBox="1"/>
          <p:nvPr/>
        </p:nvSpPr>
        <p:spPr>
          <a:xfrm>
            <a:off x="1276028" y="3624729"/>
            <a:ext cx="1479649" cy="461665"/>
          </a:xfrm>
          <a:prstGeom prst="rect">
            <a:avLst/>
          </a:prstGeom>
          <a:noFill/>
        </p:spPr>
        <p:txBody>
          <a:bodyPr wrap="square" rtlCol="0">
            <a:spAutoFit/>
          </a:bodyPr>
          <a:lstStyle/>
          <a:p>
            <a:r>
              <a:rPr lang="en-US" sz="2400" dirty="0">
                <a:solidFill>
                  <a:srgbClr val="FF2600"/>
                </a:solidFill>
              </a:rPr>
              <a:t>Specialists</a:t>
            </a:r>
          </a:p>
        </p:txBody>
      </p:sp>
      <p:sp>
        <p:nvSpPr>
          <p:cNvPr id="14" name="TextBox 13">
            <a:extLst>
              <a:ext uri="{FF2B5EF4-FFF2-40B4-BE49-F238E27FC236}">
                <a16:creationId xmlns:a16="http://schemas.microsoft.com/office/drawing/2014/main" id="{674A68D6-AE11-16C2-B548-81A1C75BF8EA}"/>
              </a:ext>
            </a:extLst>
          </p:cNvPr>
          <p:cNvSpPr txBox="1"/>
          <p:nvPr/>
        </p:nvSpPr>
        <p:spPr>
          <a:xfrm>
            <a:off x="6902272" y="2433775"/>
            <a:ext cx="1259246" cy="461665"/>
          </a:xfrm>
          <a:prstGeom prst="rect">
            <a:avLst/>
          </a:prstGeom>
          <a:noFill/>
        </p:spPr>
        <p:txBody>
          <a:bodyPr wrap="square" rtlCol="0">
            <a:spAutoFit/>
          </a:bodyPr>
          <a:lstStyle/>
          <a:p>
            <a:r>
              <a:rPr lang="en-US" sz="2400" dirty="0">
                <a:solidFill>
                  <a:srgbClr val="FF2600"/>
                </a:solidFill>
              </a:rPr>
              <a:t>Network</a:t>
            </a:r>
          </a:p>
        </p:txBody>
      </p:sp>
      <p:sp>
        <p:nvSpPr>
          <p:cNvPr id="15" name="TextBox 14">
            <a:extLst>
              <a:ext uri="{FF2B5EF4-FFF2-40B4-BE49-F238E27FC236}">
                <a16:creationId xmlns:a16="http://schemas.microsoft.com/office/drawing/2014/main" id="{B17ABD10-60DD-62FD-E755-1655FE9028BD}"/>
              </a:ext>
            </a:extLst>
          </p:cNvPr>
          <p:cNvSpPr txBox="1"/>
          <p:nvPr/>
        </p:nvSpPr>
        <p:spPr>
          <a:xfrm>
            <a:off x="6857462" y="4439036"/>
            <a:ext cx="1582564" cy="461665"/>
          </a:xfrm>
          <a:prstGeom prst="rect">
            <a:avLst/>
          </a:prstGeom>
          <a:noFill/>
        </p:spPr>
        <p:txBody>
          <a:bodyPr wrap="square" rtlCol="0">
            <a:spAutoFit/>
          </a:bodyPr>
          <a:lstStyle/>
          <a:p>
            <a:r>
              <a:rPr lang="en-US" sz="2400" dirty="0">
                <a:solidFill>
                  <a:srgbClr val="FF2600"/>
                </a:solidFill>
              </a:rPr>
              <a:t>Technology</a:t>
            </a:r>
          </a:p>
        </p:txBody>
      </p:sp>
      <p:sp>
        <p:nvSpPr>
          <p:cNvPr id="18" name="TextBox 17">
            <a:extLst>
              <a:ext uri="{FF2B5EF4-FFF2-40B4-BE49-F238E27FC236}">
                <a16:creationId xmlns:a16="http://schemas.microsoft.com/office/drawing/2014/main" id="{B375487A-50E8-5568-767D-593FE2DBBEC0}"/>
              </a:ext>
            </a:extLst>
          </p:cNvPr>
          <p:cNvSpPr txBox="1"/>
          <p:nvPr/>
        </p:nvSpPr>
        <p:spPr>
          <a:xfrm>
            <a:off x="2755677" y="1285873"/>
            <a:ext cx="2885804" cy="1200329"/>
          </a:xfrm>
          <a:prstGeom prst="rect">
            <a:avLst/>
          </a:prstGeom>
          <a:noFill/>
        </p:spPr>
        <p:txBody>
          <a:bodyPr wrap="square" rtlCol="0">
            <a:spAutoFit/>
          </a:bodyPr>
          <a:lstStyle/>
          <a:p>
            <a:r>
              <a:rPr lang="en-US" dirty="0"/>
              <a:t>family company that believes in teamwork and hard work to produce successful results</a:t>
            </a:r>
          </a:p>
        </p:txBody>
      </p:sp>
      <p:sp>
        <p:nvSpPr>
          <p:cNvPr id="19" name="TextBox 18">
            <a:extLst>
              <a:ext uri="{FF2B5EF4-FFF2-40B4-BE49-F238E27FC236}">
                <a16:creationId xmlns:a16="http://schemas.microsoft.com/office/drawing/2014/main" id="{61EA42AA-E8FF-7294-5123-2DE489B67574}"/>
              </a:ext>
            </a:extLst>
          </p:cNvPr>
          <p:cNvSpPr txBox="1"/>
          <p:nvPr/>
        </p:nvSpPr>
        <p:spPr>
          <a:xfrm>
            <a:off x="2727101" y="3238709"/>
            <a:ext cx="2914380" cy="1200329"/>
          </a:xfrm>
          <a:prstGeom prst="rect">
            <a:avLst/>
          </a:prstGeom>
          <a:noFill/>
        </p:spPr>
        <p:txBody>
          <a:bodyPr wrap="square" rtlCol="0">
            <a:spAutoFit/>
          </a:bodyPr>
          <a:lstStyle/>
          <a:p>
            <a:r>
              <a:rPr lang="en-US" dirty="0"/>
              <a:t>development experts whose expertise in design and construction allow for comprehensive service</a:t>
            </a:r>
          </a:p>
        </p:txBody>
      </p:sp>
      <p:sp>
        <p:nvSpPr>
          <p:cNvPr id="20" name="TextBox 19">
            <a:extLst>
              <a:ext uri="{FF2B5EF4-FFF2-40B4-BE49-F238E27FC236}">
                <a16:creationId xmlns:a16="http://schemas.microsoft.com/office/drawing/2014/main" id="{A88ABD63-2E53-0DC6-9542-535A17660D66}"/>
              </a:ext>
            </a:extLst>
          </p:cNvPr>
          <p:cNvSpPr txBox="1"/>
          <p:nvPr/>
        </p:nvSpPr>
        <p:spPr>
          <a:xfrm>
            <a:off x="8503749" y="2064442"/>
            <a:ext cx="2620178" cy="1200329"/>
          </a:xfrm>
          <a:prstGeom prst="rect">
            <a:avLst/>
          </a:prstGeom>
          <a:noFill/>
        </p:spPr>
        <p:txBody>
          <a:bodyPr wrap="square" rtlCol="0">
            <a:spAutoFit/>
          </a:bodyPr>
          <a:lstStyle/>
          <a:p>
            <a:r>
              <a:rPr lang="en-US" dirty="0"/>
              <a:t>local staff and local knowledge produces</a:t>
            </a:r>
            <a:br>
              <a:rPr lang="en-US" dirty="0"/>
            </a:br>
            <a:r>
              <a:rPr lang="en-US" dirty="0"/>
              <a:t>cost-effective results across your portfolio</a:t>
            </a:r>
          </a:p>
        </p:txBody>
      </p:sp>
      <p:sp>
        <p:nvSpPr>
          <p:cNvPr id="21" name="TextBox 20">
            <a:extLst>
              <a:ext uri="{FF2B5EF4-FFF2-40B4-BE49-F238E27FC236}">
                <a16:creationId xmlns:a16="http://schemas.microsoft.com/office/drawing/2014/main" id="{847073A9-92FD-51B4-0E1F-58819BEF9AC1}"/>
              </a:ext>
            </a:extLst>
          </p:cNvPr>
          <p:cNvSpPr txBox="1"/>
          <p:nvPr/>
        </p:nvSpPr>
        <p:spPr>
          <a:xfrm>
            <a:off x="8499163" y="4069705"/>
            <a:ext cx="2724582" cy="1200329"/>
          </a:xfrm>
          <a:prstGeom prst="rect">
            <a:avLst/>
          </a:prstGeom>
          <a:noFill/>
        </p:spPr>
        <p:txBody>
          <a:bodyPr wrap="square" rtlCol="0">
            <a:spAutoFit/>
          </a:bodyPr>
          <a:lstStyle/>
          <a:p>
            <a:r>
              <a:rPr lang="en-US" dirty="0"/>
              <a:t>custom tools that have been tested by industry veterans and supported </a:t>
            </a:r>
            <a:br>
              <a:rPr lang="en-US" dirty="0"/>
            </a:br>
            <a:r>
              <a:rPr lang="en-US" dirty="0"/>
              <a:t>by in-house experts</a:t>
            </a:r>
          </a:p>
        </p:txBody>
      </p:sp>
      <p:pic>
        <p:nvPicPr>
          <p:cNvPr id="22" name="Picture 21" descr="A picture containing font, graphics, graphic design, typography&#10;&#10;Description automatically generated">
            <a:extLst>
              <a:ext uri="{FF2B5EF4-FFF2-40B4-BE49-F238E27FC236}">
                <a16:creationId xmlns:a16="http://schemas.microsoft.com/office/drawing/2014/main" id="{90EA6F93-161A-AD7A-D8BD-C217F7051194}"/>
              </a:ext>
            </a:extLst>
          </p:cNvPr>
          <p:cNvPicPr>
            <a:picLocks noChangeAspect="1"/>
          </p:cNvPicPr>
          <p:nvPr/>
        </p:nvPicPr>
        <p:blipFill>
          <a:blip r:embed="rId3"/>
          <a:stretch>
            <a:fillRect/>
          </a:stretch>
        </p:blipFill>
        <p:spPr>
          <a:xfrm>
            <a:off x="9741690" y="6289676"/>
            <a:ext cx="2287501" cy="387795"/>
          </a:xfrm>
          <a:prstGeom prst="rect">
            <a:avLst/>
          </a:prstGeom>
        </p:spPr>
      </p:pic>
    </p:spTree>
    <p:extLst>
      <p:ext uri="{BB962C8B-B14F-4D97-AF65-F5344CB8AC3E}">
        <p14:creationId xmlns:p14="http://schemas.microsoft.com/office/powerpoint/2010/main" val="18270566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ollage of photos of buildings&#10;&#10;Description automatically generated with medium confidence">
            <a:extLst>
              <a:ext uri="{FF2B5EF4-FFF2-40B4-BE49-F238E27FC236}">
                <a16:creationId xmlns:a16="http://schemas.microsoft.com/office/drawing/2014/main" id="{6770EE43-832B-FFD2-4123-A9602D8FFA6C}"/>
              </a:ext>
            </a:extLst>
          </p:cNvPr>
          <p:cNvPicPr>
            <a:picLocks noChangeAspect="1"/>
          </p:cNvPicPr>
          <p:nvPr/>
        </p:nvPicPr>
        <p:blipFill>
          <a:blip r:embed="rId2"/>
          <a:stretch>
            <a:fillRect/>
          </a:stretch>
        </p:blipFill>
        <p:spPr>
          <a:xfrm>
            <a:off x="30371" y="0"/>
            <a:ext cx="12161629" cy="6858000"/>
          </a:xfrm>
          <a:prstGeom prst="rect">
            <a:avLst/>
          </a:prstGeom>
        </p:spPr>
      </p:pic>
    </p:spTree>
    <p:extLst>
      <p:ext uri="{BB962C8B-B14F-4D97-AF65-F5344CB8AC3E}">
        <p14:creationId xmlns:p14="http://schemas.microsoft.com/office/powerpoint/2010/main" val="23748811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B7AD9F6-8CE7-4299-8FC6-328F4DCD3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arallelogram 5">
            <a:extLst>
              <a:ext uri="{FF2B5EF4-FFF2-40B4-BE49-F238E27FC236}">
                <a16:creationId xmlns:a16="http://schemas.microsoft.com/office/drawing/2014/main" id="{52B77C24-E7CC-AE5E-8020-B73423132F66}"/>
              </a:ext>
            </a:extLst>
          </p:cNvPr>
          <p:cNvSpPr/>
          <p:nvPr/>
        </p:nvSpPr>
        <p:spPr>
          <a:xfrm>
            <a:off x="322760" y="1400935"/>
            <a:ext cx="4917772" cy="523220"/>
          </a:xfrm>
          <a:prstGeom prst="parallelogram">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ketchy line">
            <a:extLst>
              <a:ext uri="{FF2B5EF4-FFF2-40B4-BE49-F238E27FC236}">
                <a16:creationId xmlns:a16="http://schemas.microsoft.com/office/drawing/2014/main" id="{F49775AF-8896-43EE-92C6-83497D6DC5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0338" y="4409267"/>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53C491B1-6608-C3C0-2386-7669A87F67D7}"/>
              </a:ext>
            </a:extLst>
          </p:cNvPr>
          <p:cNvPicPr>
            <a:picLocks noChangeAspect="1"/>
          </p:cNvPicPr>
          <p:nvPr/>
        </p:nvPicPr>
        <p:blipFill>
          <a:blip r:embed="rId3"/>
          <a:srcRect l="16649" r="16649"/>
          <a:stretch/>
        </p:blipFill>
        <p:spPr>
          <a:xfrm>
            <a:off x="5565629" y="10"/>
            <a:ext cx="6624848"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9" name="TextBox 8">
            <a:extLst>
              <a:ext uri="{FF2B5EF4-FFF2-40B4-BE49-F238E27FC236}">
                <a16:creationId xmlns:a16="http://schemas.microsoft.com/office/drawing/2014/main" id="{87DCF989-BC8B-8261-11B2-6FDD5FE4FB61}"/>
              </a:ext>
            </a:extLst>
          </p:cNvPr>
          <p:cNvSpPr txBox="1"/>
          <p:nvPr/>
        </p:nvSpPr>
        <p:spPr>
          <a:xfrm>
            <a:off x="5171699" y="6265621"/>
            <a:ext cx="3200399" cy="523220"/>
          </a:xfrm>
          <a:prstGeom prst="rect">
            <a:avLst/>
          </a:prstGeom>
          <a:noFill/>
          <a:ln>
            <a:noFill/>
          </a:ln>
        </p:spPr>
        <p:txBody>
          <a:bodyPr wrap="square" rtlCol="0">
            <a:spAutoFit/>
          </a:bodyPr>
          <a:lstStyle/>
          <a:p>
            <a:pPr algn="r"/>
            <a:r>
              <a:rPr lang="en-US" sz="1400" b="1" dirty="0">
                <a:solidFill>
                  <a:schemeClr val="bg1"/>
                </a:solidFill>
              </a:rPr>
              <a:t>The Shops at Columbus Circle</a:t>
            </a:r>
          </a:p>
          <a:p>
            <a:pPr algn="r"/>
            <a:r>
              <a:rPr lang="en-US" sz="1400" b="1" dirty="0">
                <a:solidFill>
                  <a:schemeClr val="bg1"/>
                </a:solidFill>
              </a:rPr>
              <a:t>New York, NY</a:t>
            </a:r>
          </a:p>
        </p:txBody>
      </p:sp>
      <p:sp>
        <p:nvSpPr>
          <p:cNvPr id="11" name="TextBox 10">
            <a:extLst>
              <a:ext uri="{FF2B5EF4-FFF2-40B4-BE49-F238E27FC236}">
                <a16:creationId xmlns:a16="http://schemas.microsoft.com/office/drawing/2014/main" id="{0A2D1D2C-8DE6-C852-7701-FF4D4E5A1E20}"/>
              </a:ext>
            </a:extLst>
          </p:cNvPr>
          <p:cNvSpPr txBox="1"/>
          <p:nvPr/>
        </p:nvSpPr>
        <p:spPr>
          <a:xfrm>
            <a:off x="253927" y="393268"/>
            <a:ext cx="3470890" cy="461665"/>
          </a:xfrm>
          <a:prstGeom prst="rect">
            <a:avLst/>
          </a:prstGeom>
          <a:noFill/>
        </p:spPr>
        <p:txBody>
          <a:bodyPr wrap="square" rtlCol="0">
            <a:spAutoFit/>
          </a:bodyPr>
          <a:lstStyle/>
          <a:p>
            <a:r>
              <a:rPr lang="en-US" sz="2400" b="1" i="1" dirty="0">
                <a:solidFill>
                  <a:srgbClr val="002060"/>
                </a:solidFill>
              </a:rPr>
              <a:t>THE GREEBY ADVANTAGE</a:t>
            </a:r>
          </a:p>
        </p:txBody>
      </p:sp>
      <p:sp>
        <p:nvSpPr>
          <p:cNvPr id="41" name="TextBox 40">
            <a:extLst>
              <a:ext uri="{FF2B5EF4-FFF2-40B4-BE49-F238E27FC236}">
                <a16:creationId xmlns:a16="http://schemas.microsoft.com/office/drawing/2014/main" id="{60641774-3B0B-9938-9C72-17C4FD85A4C4}"/>
              </a:ext>
            </a:extLst>
          </p:cNvPr>
          <p:cNvSpPr txBox="1"/>
          <p:nvPr/>
        </p:nvSpPr>
        <p:spPr>
          <a:xfrm>
            <a:off x="322760" y="1033362"/>
            <a:ext cx="2814638" cy="400110"/>
          </a:xfrm>
          <a:prstGeom prst="rect">
            <a:avLst/>
          </a:prstGeom>
          <a:noFill/>
        </p:spPr>
        <p:txBody>
          <a:bodyPr wrap="square" rtlCol="0">
            <a:spAutoFit/>
          </a:bodyPr>
          <a:lstStyle/>
          <a:p>
            <a:pPr marL="285750" indent="-166688">
              <a:buFont typeface="Arial" panose="020B0604020202020204" pitchFamily="34" charset="0"/>
              <a:buChar char="•"/>
            </a:pPr>
            <a:r>
              <a:rPr lang="en-US" sz="2000" i="1" dirty="0">
                <a:solidFill>
                  <a:srgbClr val="002060"/>
                </a:solidFill>
              </a:rPr>
              <a:t>ON-TIME OPENINGS</a:t>
            </a:r>
          </a:p>
        </p:txBody>
      </p:sp>
      <p:sp>
        <p:nvSpPr>
          <p:cNvPr id="42" name="TextBox 41">
            <a:extLst>
              <a:ext uri="{FF2B5EF4-FFF2-40B4-BE49-F238E27FC236}">
                <a16:creationId xmlns:a16="http://schemas.microsoft.com/office/drawing/2014/main" id="{91531279-27D6-1892-BF9A-4D04FEF5BE29}"/>
              </a:ext>
            </a:extLst>
          </p:cNvPr>
          <p:cNvSpPr txBox="1"/>
          <p:nvPr/>
        </p:nvSpPr>
        <p:spPr>
          <a:xfrm>
            <a:off x="528253" y="1395552"/>
            <a:ext cx="4796102" cy="523220"/>
          </a:xfrm>
          <a:prstGeom prst="rect">
            <a:avLst/>
          </a:prstGeom>
          <a:noFill/>
        </p:spPr>
        <p:txBody>
          <a:bodyPr wrap="square" rtlCol="0">
            <a:spAutoFit/>
          </a:bodyPr>
          <a:lstStyle/>
          <a:p>
            <a:r>
              <a:rPr lang="en-US" sz="1400" i="1" dirty="0">
                <a:solidFill>
                  <a:schemeClr val="bg1"/>
                </a:solidFill>
              </a:rPr>
              <a:t>— Delays cost money. We bring proven processes, schedule discipline, and oversight to get tenants open on time —</a:t>
            </a:r>
          </a:p>
        </p:txBody>
      </p:sp>
      <p:pic>
        <p:nvPicPr>
          <p:cNvPr id="46" name="Picture 45" descr="A white letter on a black background&#10;&#10;Description automatically generated with low confidence">
            <a:extLst>
              <a:ext uri="{FF2B5EF4-FFF2-40B4-BE49-F238E27FC236}">
                <a16:creationId xmlns:a16="http://schemas.microsoft.com/office/drawing/2014/main" id="{F70EE2FB-85B9-0EE0-1BD4-8979017C8074}"/>
              </a:ext>
            </a:extLst>
          </p:cNvPr>
          <p:cNvPicPr>
            <a:picLocks noChangeAspect="1"/>
          </p:cNvPicPr>
          <p:nvPr/>
        </p:nvPicPr>
        <p:blipFill>
          <a:blip r:embed="rId4"/>
          <a:stretch>
            <a:fillRect/>
          </a:stretch>
        </p:blipFill>
        <p:spPr>
          <a:xfrm>
            <a:off x="9735306" y="177529"/>
            <a:ext cx="2286000" cy="389211"/>
          </a:xfrm>
          <a:prstGeom prst="rect">
            <a:avLst/>
          </a:prstGeom>
        </p:spPr>
      </p:pic>
      <p:sp>
        <p:nvSpPr>
          <p:cNvPr id="47" name="TextBox 46">
            <a:extLst>
              <a:ext uri="{FF2B5EF4-FFF2-40B4-BE49-F238E27FC236}">
                <a16:creationId xmlns:a16="http://schemas.microsoft.com/office/drawing/2014/main" id="{40265F71-9CC1-F382-0424-FAC8569194A6}"/>
              </a:ext>
            </a:extLst>
          </p:cNvPr>
          <p:cNvSpPr txBox="1"/>
          <p:nvPr/>
        </p:nvSpPr>
        <p:spPr>
          <a:xfrm>
            <a:off x="9475260" y="566948"/>
            <a:ext cx="2546046" cy="738664"/>
          </a:xfrm>
          <a:prstGeom prst="rect">
            <a:avLst/>
          </a:prstGeom>
          <a:noFill/>
        </p:spPr>
        <p:txBody>
          <a:bodyPr wrap="square" rtlCol="0">
            <a:spAutoFit/>
          </a:bodyPr>
          <a:lstStyle/>
          <a:p>
            <a:pPr algn="r"/>
            <a:r>
              <a:rPr lang="en-US" sz="1400" b="1" dirty="0">
                <a:solidFill>
                  <a:schemeClr val="bg1"/>
                </a:solidFill>
              </a:rPr>
              <a:t>611 Rockland Road, Ste. 106</a:t>
            </a:r>
          </a:p>
          <a:p>
            <a:pPr algn="r"/>
            <a:r>
              <a:rPr lang="en-US" sz="1400" b="1" dirty="0">
                <a:solidFill>
                  <a:schemeClr val="bg1"/>
                </a:solidFill>
              </a:rPr>
              <a:t>Lake Bluff, IL  60044</a:t>
            </a:r>
          </a:p>
          <a:p>
            <a:pPr algn="r"/>
            <a:r>
              <a:rPr lang="en-US" sz="1400" b="1" dirty="0">
                <a:solidFill>
                  <a:schemeClr val="bg1"/>
                </a:solidFill>
              </a:rPr>
              <a:t>(847) 604-8776</a:t>
            </a:r>
          </a:p>
        </p:txBody>
      </p:sp>
      <p:sp>
        <p:nvSpPr>
          <p:cNvPr id="4" name="Rectangle 3">
            <a:extLst>
              <a:ext uri="{FF2B5EF4-FFF2-40B4-BE49-F238E27FC236}">
                <a16:creationId xmlns:a16="http://schemas.microsoft.com/office/drawing/2014/main" id="{65D6F606-3D0F-4D77-1147-9C351AD1B31F}"/>
              </a:ext>
            </a:extLst>
          </p:cNvPr>
          <p:cNvSpPr/>
          <p:nvPr/>
        </p:nvSpPr>
        <p:spPr>
          <a:xfrm>
            <a:off x="683430" y="4469009"/>
            <a:ext cx="3912433" cy="37475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Parallelogram 6">
            <a:extLst>
              <a:ext uri="{FF2B5EF4-FFF2-40B4-BE49-F238E27FC236}">
                <a16:creationId xmlns:a16="http://schemas.microsoft.com/office/drawing/2014/main" id="{51A5AB3A-1E09-384B-A6C1-9D8C18F038FB}"/>
              </a:ext>
            </a:extLst>
          </p:cNvPr>
          <p:cNvSpPr/>
          <p:nvPr/>
        </p:nvSpPr>
        <p:spPr>
          <a:xfrm>
            <a:off x="322760" y="2397623"/>
            <a:ext cx="4917772" cy="523220"/>
          </a:xfrm>
          <a:prstGeom prst="parallelogram">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592C8A6C-0CBE-446D-7B29-92AE7EF5D303}"/>
              </a:ext>
            </a:extLst>
          </p:cNvPr>
          <p:cNvSpPr txBox="1"/>
          <p:nvPr/>
        </p:nvSpPr>
        <p:spPr>
          <a:xfrm>
            <a:off x="322759" y="2030050"/>
            <a:ext cx="3784545" cy="400110"/>
          </a:xfrm>
          <a:prstGeom prst="rect">
            <a:avLst/>
          </a:prstGeom>
          <a:noFill/>
        </p:spPr>
        <p:txBody>
          <a:bodyPr wrap="square" rtlCol="0">
            <a:spAutoFit/>
          </a:bodyPr>
          <a:lstStyle/>
          <a:p>
            <a:pPr marL="285750" indent="-166688">
              <a:buFont typeface="Arial" panose="020B0604020202020204" pitchFamily="34" charset="0"/>
              <a:buChar char="•"/>
            </a:pPr>
            <a:r>
              <a:rPr lang="en-US" sz="2000" i="1" dirty="0">
                <a:solidFill>
                  <a:srgbClr val="002060"/>
                </a:solidFill>
              </a:rPr>
              <a:t>SEAMLESS TENANT DELIVERY</a:t>
            </a:r>
          </a:p>
        </p:txBody>
      </p:sp>
      <p:sp>
        <p:nvSpPr>
          <p:cNvPr id="14" name="TextBox 13">
            <a:extLst>
              <a:ext uri="{FF2B5EF4-FFF2-40B4-BE49-F238E27FC236}">
                <a16:creationId xmlns:a16="http://schemas.microsoft.com/office/drawing/2014/main" id="{BA11132C-C59B-69D6-A68E-17033B93F3A4}"/>
              </a:ext>
            </a:extLst>
          </p:cNvPr>
          <p:cNvSpPr txBox="1"/>
          <p:nvPr/>
        </p:nvSpPr>
        <p:spPr>
          <a:xfrm>
            <a:off x="444430" y="2391052"/>
            <a:ext cx="4796102" cy="523220"/>
          </a:xfrm>
          <a:prstGeom prst="rect">
            <a:avLst/>
          </a:prstGeom>
          <a:noFill/>
        </p:spPr>
        <p:txBody>
          <a:bodyPr wrap="square" rtlCol="0">
            <a:spAutoFit/>
          </a:bodyPr>
          <a:lstStyle/>
          <a:p>
            <a:r>
              <a:rPr lang="en-US" sz="1400" i="1" dirty="0">
                <a:solidFill>
                  <a:schemeClr val="bg1"/>
                </a:solidFill>
              </a:rPr>
              <a:t>— Let your leasing and construction teams focus on what they do best. We coordinate tenants, architects, and contractors —</a:t>
            </a:r>
          </a:p>
        </p:txBody>
      </p:sp>
      <p:sp>
        <p:nvSpPr>
          <p:cNvPr id="15" name="Parallelogram 14">
            <a:extLst>
              <a:ext uri="{FF2B5EF4-FFF2-40B4-BE49-F238E27FC236}">
                <a16:creationId xmlns:a16="http://schemas.microsoft.com/office/drawing/2014/main" id="{6C1B4BE1-BB83-64AC-84DA-C49FC80E5993}"/>
              </a:ext>
            </a:extLst>
          </p:cNvPr>
          <p:cNvSpPr/>
          <p:nvPr/>
        </p:nvSpPr>
        <p:spPr>
          <a:xfrm>
            <a:off x="238937" y="3388928"/>
            <a:ext cx="4917772" cy="523220"/>
          </a:xfrm>
          <a:prstGeom prst="parallelogram">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DDF818AE-8E2C-99FA-E8EE-858714990B7F}"/>
              </a:ext>
            </a:extLst>
          </p:cNvPr>
          <p:cNvSpPr txBox="1"/>
          <p:nvPr/>
        </p:nvSpPr>
        <p:spPr>
          <a:xfrm>
            <a:off x="238936" y="3021355"/>
            <a:ext cx="3223791" cy="400110"/>
          </a:xfrm>
          <a:prstGeom prst="rect">
            <a:avLst/>
          </a:prstGeom>
          <a:noFill/>
        </p:spPr>
        <p:txBody>
          <a:bodyPr wrap="square" rtlCol="0">
            <a:spAutoFit/>
          </a:bodyPr>
          <a:lstStyle/>
          <a:p>
            <a:pPr marL="285750" indent="-166688">
              <a:buFont typeface="Arial" panose="020B0604020202020204" pitchFamily="34" charset="0"/>
              <a:buChar char="•"/>
            </a:pPr>
            <a:r>
              <a:rPr lang="en-US" sz="2000" i="1" dirty="0">
                <a:solidFill>
                  <a:srgbClr val="002060"/>
                </a:solidFill>
              </a:rPr>
              <a:t>FEWER COSTY SURPRISES</a:t>
            </a:r>
          </a:p>
        </p:txBody>
      </p:sp>
      <p:sp>
        <p:nvSpPr>
          <p:cNvPr id="17" name="TextBox 16">
            <a:extLst>
              <a:ext uri="{FF2B5EF4-FFF2-40B4-BE49-F238E27FC236}">
                <a16:creationId xmlns:a16="http://schemas.microsoft.com/office/drawing/2014/main" id="{D9020D73-7AE3-918F-F3B2-D1D0065FC0A2}"/>
              </a:ext>
            </a:extLst>
          </p:cNvPr>
          <p:cNvSpPr txBox="1"/>
          <p:nvPr/>
        </p:nvSpPr>
        <p:spPr>
          <a:xfrm>
            <a:off x="444430" y="3383545"/>
            <a:ext cx="4796102" cy="523220"/>
          </a:xfrm>
          <a:prstGeom prst="rect">
            <a:avLst/>
          </a:prstGeom>
          <a:noFill/>
        </p:spPr>
        <p:txBody>
          <a:bodyPr wrap="square" rtlCol="0">
            <a:spAutoFit/>
          </a:bodyPr>
          <a:lstStyle/>
          <a:p>
            <a:r>
              <a:rPr lang="en-US" sz="1400" i="1" dirty="0">
                <a:solidFill>
                  <a:schemeClr val="bg1"/>
                </a:solidFill>
              </a:rPr>
              <a:t>— We flag issues early.  We don’t just review drawings, </a:t>
            </a:r>
            <a:br>
              <a:rPr lang="en-US" sz="1400" i="1" dirty="0">
                <a:solidFill>
                  <a:schemeClr val="bg1"/>
                </a:solidFill>
              </a:rPr>
            </a:br>
            <a:r>
              <a:rPr lang="en-US" sz="1400" i="1" dirty="0">
                <a:solidFill>
                  <a:schemeClr val="bg1"/>
                </a:solidFill>
              </a:rPr>
              <a:t>we protect your budget and base building from the start —</a:t>
            </a:r>
          </a:p>
        </p:txBody>
      </p:sp>
      <p:sp>
        <p:nvSpPr>
          <p:cNvPr id="18" name="Parallelogram 17">
            <a:extLst>
              <a:ext uri="{FF2B5EF4-FFF2-40B4-BE49-F238E27FC236}">
                <a16:creationId xmlns:a16="http://schemas.microsoft.com/office/drawing/2014/main" id="{D0438754-E35D-EBFD-9C39-CCFF8AF8198D}"/>
              </a:ext>
            </a:extLst>
          </p:cNvPr>
          <p:cNvSpPr/>
          <p:nvPr/>
        </p:nvSpPr>
        <p:spPr>
          <a:xfrm>
            <a:off x="238937" y="4374850"/>
            <a:ext cx="4917772" cy="523220"/>
          </a:xfrm>
          <a:prstGeom prst="parallelogram">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D40818B9-8C60-0A6A-5F86-C9CA188F35AE}"/>
              </a:ext>
            </a:extLst>
          </p:cNvPr>
          <p:cNvSpPr txBox="1"/>
          <p:nvPr/>
        </p:nvSpPr>
        <p:spPr>
          <a:xfrm>
            <a:off x="238937" y="4007277"/>
            <a:ext cx="2814638" cy="400110"/>
          </a:xfrm>
          <a:prstGeom prst="rect">
            <a:avLst/>
          </a:prstGeom>
          <a:noFill/>
        </p:spPr>
        <p:txBody>
          <a:bodyPr wrap="square" rtlCol="0">
            <a:spAutoFit/>
          </a:bodyPr>
          <a:lstStyle/>
          <a:p>
            <a:pPr marL="285750" indent="-166688">
              <a:buFont typeface="Arial" panose="020B0604020202020204" pitchFamily="34" charset="0"/>
              <a:buChar char="•"/>
            </a:pPr>
            <a:r>
              <a:rPr lang="en-US" sz="2000" i="1" dirty="0">
                <a:solidFill>
                  <a:srgbClr val="002060"/>
                </a:solidFill>
              </a:rPr>
              <a:t>A TRUE PARTNER</a:t>
            </a:r>
          </a:p>
        </p:txBody>
      </p:sp>
      <p:sp>
        <p:nvSpPr>
          <p:cNvPr id="20" name="TextBox 19">
            <a:extLst>
              <a:ext uri="{FF2B5EF4-FFF2-40B4-BE49-F238E27FC236}">
                <a16:creationId xmlns:a16="http://schemas.microsoft.com/office/drawing/2014/main" id="{AC1DB774-00B8-D838-23BE-943FFED78B46}"/>
              </a:ext>
            </a:extLst>
          </p:cNvPr>
          <p:cNvSpPr txBox="1"/>
          <p:nvPr/>
        </p:nvSpPr>
        <p:spPr>
          <a:xfrm>
            <a:off x="298480" y="4385945"/>
            <a:ext cx="4796102" cy="523220"/>
          </a:xfrm>
          <a:prstGeom prst="rect">
            <a:avLst/>
          </a:prstGeom>
          <a:noFill/>
        </p:spPr>
        <p:txBody>
          <a:bodyPr wrap="square" rtlCol="0">
            <a:spAutoFit/>
          </a:bodyPr>
          <a:lstStyle/>
          <a:p>
            <a:r>
              <a:rPr lang="en-US" sz="1400" i="1" dirty="0">
                <a:solidFill>
                  <a:schemeClr val="bg1"/>
                </a:solidFill>
              </a:rPr>
              <a:t>— We embed with your project team, stay accessible, and tailor our tools to your workflow. Consistency and responsiveness—</a:t>
            </a:r>
          </a:p>
        </p:txBody>
      </p:sp>
      <p:sp>
        <p:nvSpPr>
          <p:cNvPr id="21" name="Parallelogram 20">
            <a:extLst>
              <a:ext uri="{FF2B5EF4-FFF2-40B4-BE49-F238E27FC236}">
                <a16:creationId xmlns:a16="http://schemas.microsoft.com/office/drawing/2014/main" id="{50647498-0146-18F0-8B01-4C6713B8916F}"/>
              </a:ext>
            </a:extLst>
          </p:cNvPr>
          <p:cNvSpPr/>
          <p:nvPr/>
        </p:nvSpPr>
        <p:spPr>
          <a:xfrm>
            <a:off x="291244" y="5397630"/>
            <a:ext cx="4917772" cy="523220"/>
          </a:xfrm>
          <a:prstGeom prst="parallelogram">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4739251-5E30-5C34-E893-A6BAF015C8BB}"/>
              </a:ext>
            </a:extLst>
          </p:cNvPr>
          <p:cNvSpPr txBox="1"/>
          <p:nvPr/>
        </p:nvSpPr>
        <p:spPr>
          <a:xfrm>
            <a:off x="291244" y="5030057"/>
            <a:ext cx="3375228" cy="707886"/>
          </a:xfrm>
          <a:prstGeom prst="rect">
            <a:avLst/>
          </a:prstGeom>
          <a:noFill/>
        </p:spPr>
        <p:txBody>
          <a:bodyPr wrap="square" rtlCol="0">
            <a:spAutoFit/>
          </a:bodyPr>
          <a:lstStyle/>
          <a:p>
            <a:pPr marL="285750" indent="-166688">
              <a:buFont typeface="Arial" panose="020B0604020202020204" pitchFamily="34" charset="0"/>
              <a:buChar char="•"/>
            </a:pPr>
            <a:r>
              <a:rPr lang="en-US" sz="2000" i="1" dirty="0">
                <a:solidFill>
                  <a:srgbClr val="002060"/>
                </a:solidFill>
              </a:rPr>
              <a:t>TRUSTED BY TOP DEVELOPERS</a:t>
            </a:r>
          </a:p>
        </p:txBody>
      </p:sp>
      <p:sp>
        <p:nvSpPr>
          <p:cNvPr id="23" name="TextBox 22">
            <a:extLst>
              <a:ext uri="{FF2B5EF4-FFF2-40B4-BE49-F238E27FC236}">
                <a16:creationId xmlns:a16="http://schemas.microsoft.com/office/drawing/2014/main" id="{1E70BBB9-FC43-5297-0D49-47151C765296}"/>
              </a:ext>
            </a:extLst>
          </p:cNvPr>
          <p:cNvSpPr txBox="1"/>
          <p:nvPr/>
        </p:nvSpPr>
        <p:spPr>
          <a:xfrm>
            <a:off x="496737" y="5392247"/>
            <a:ext cx="4796102" cy="523220"/>
          </a:xfrm>
          <a:prstGeom prst="rect">
            <a:avLst/>
          </a:prstGeom>
          <a:noFill/>
        </p:spPr>
        <p:txBody>
          <a:bodyPr wrap="square" rtlCol="0">
            <a:spAutoFit/>
          </a:bodyPr>
          <a:lstStyle/>
          <a:p>
            <a:r>
              <a:rPr lang="en-US" sz="1400" dirty="0">
                <a:solidFill>
                  <a:schemeClr val="bg1"/>
                </a:solidFill>
              </a:rPr>
              <a:t>—Our track record includes successful partnerships with premier developers such as Simon, URW, Related, and more.—</a:t>
            </a:r>
          </a:p>
        </p:txBody>
      </p:sp>
    </p:spTree>
    <p:extLst>
      <p:ext uri="{BB962C8B-B14F-4D97-AF65-F5344CB8AC3E}">
        <p14:creationId xmlns:p14="http://schemas.microsoft.com/office/powerpoint/2010/main" val="18433499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BBE66C5-F5EB-C9AE-5797-0EFB21624227}"/>
              </a:ext>
            </a:extLst>
          </p:cNvPr>
          <p:cNvPicPr>
            <a:picLocks noChangeAspect="1"/>
          </p:cNvPicPr>
          <p:nvPr/>
        </p:nvPicPr>
        <p:blipFill>
          <a:blip r:embed="rId2"/>
          <a:stretch>
            <a:fillRect/>
          </a:stretch>
        </p:blipFill>
        <p:spPr>
          <a:xfrm>
            <a:off x="109856" y="0"/>
            <a:ext cx="11972288" cy="6449786"/>
          </a:xfrm>
          <a:prstGeom prst="rect">
            <a:avLst/>
          </a:prstGeom>
        </p:spPr>
      </p:pic>
    </p:spTree>
    <p:extLst>
      <p:ext uri="{BB962C8B-B14F-4D97-AF65-F5344CB8AC3E}">
        <p14:creationId xmlns:p14="http://schemas.microsoft.com/office/powerpoint/2010/main" val="13590774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arallelogram 3">
            <a:extLst>
              <a:ext uri="{FF2B5EF4-FFF2-40B4-BE49-F238E27FC236}">
                <a16:creationId xmlns:a16="http://schemas.microsoft.com/office/drawing/2014/main" id="{A0D667E1-EEE0-319C-B95F-D6B2F3E1DE6B}"/>
              </a:ext>
            </a:extLst>
          </p:cNvPr>
          <p:cNvSpPr/>
          <p:nvPr/>
        </p:nvSpPr>
        <p:spPr>
          <a:xfrm rot="10800000">
            <a:off x="616199" y="311800"/>
            <a:ext cx="2150075" cy="976184"/>
          </a:xfrm>
          <a:prstGeom prst="parallelogram">
            <a:avLst/>
          </a:prstGeom>
          <a:solidFill>
            <a:srgbClr val="008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ED1B5A93-1E36-9621-33A9-5BC03D5E5E0B}"/>
              </a:ext>
            </a:extLst>
          </p:cNvPr>
          <p:cNvSpPr txBox="1"/>
          <p:nvPr/>
        </p:nvSpPr>
        <p:spPr>
          <a:xfrm>
            <a:off x="963766" y="389389"/>
            <a:ext cx="1454940" cy="830997"/>
          </a:xfrm>
          <a:prstGeom prst="rect">
            <a:avLst/>
          </a:prstGeom>
          <a:noFill/>
        </p:spPr>
        <p:txBody>
          <a:bodyPr wrap="square" rtlCol="0">
            <a:spAutoFit/>
          </a:bodyPr>
          <a:lstStyle/>
          <a:p>
            <a:r>
              <a:rPr lang="en-US" sz="2400" b="1" i="1" dirty="0">
                <a:solidFill>
                  <a:schemeClr val="bg1"/>
                </a:solidFill>
              </a:rPr>
              <a:t>  LEASING</a:t>
            </a:r>
          </a:p>
          <a:p>
            <a:r>
              <a:rPr lang="en-US" sz="2400" b="1" i="1" dirty="0">
                <a:solidFill>
                  <a:schemeClr val="bg1"/>
                </a:solidFill>
              </a:rPr>
              <a:t>SUPPORT</a:t>
            </a:r>
          </a:p>
        </p:txBody>
      </p:sp>
      <p:sp>
        <p:nvSpPr>
          <p:cNvPr id="7" name="TextBox 6">
            <a:extLst>
              <a:ext uri="{FF2B5EF4-FFF2-40B4-BE49-F238E27FC236}">
                <a16:creationId xmlns:a16="http://schemas.microsoft.com/office/drawing/2014/main" id="{40FFADCD-B1EB-F150-7D21-14ECF38DD42C}"/>
              </a:ext>
            </a:extLst>
          </p:cNvPr>
          <p:cNvSpPr txBox="1"/>
          <p:nvPr/>
        </p:nvSpPr>
        <p:spPr>
          <a:xfrm>
            <a:off x="514350" y="1457316"/>
            <a:ext cx="2814638" cy="369332"/>
          </a:xfrm>
          <a:prstGeom prst="rect">
            <a:avLst/>
          </a:prstGeom>
          <a:noFill/>
        </p:spPr>
        <p:txBody>
          <a:bodyPr wrap="square" rtlCol="0">
            <a:spAutoFit/>
          </a:bodyPr>
          <a:lstStyle/>
          <a:p>
            <a:r>
              <a:rPr lang="en-US" dirty="0">
                <a:solidFill>
                  <a:srgbClr val="002060"/>
                </a:solidFill>
              </a:rPr>
              <a:t>Project Design Criteria</a:t>
            </a:r>
          </a:p>
        </p:txBody>
      </p:sp>
      <p:sp>
        <p:nvSpPr>
          <p:cNvPr id="8" name="TextBox 7">
            <a:extLst>
              <a:ext uri="{FF2B5EF4-FFF2-40B4-BE49-F238E27FC236}">
                <a16:creationId xmlns:a16="http://schemas.microsoft.com/office/drawing/2014/main" id="{1C392507-85A8-6CF1-94DD-2DEEC2EB25F1}"/>
              </a:ext>
            </a:extLst>
          </p:cNvPr>
          <p:cNvSpPr txBox="1"/>
          <p:nvPr/>
        </p:nvSpPr>
        <p:spPr>
          <a:xfrm>
            <a:off x="514350" y="1783784"/>
            <a:ext cx="4972050" cy="1384995"/>
          </a:xfrm>
          <a:prstGeom prst="rect">
            <a:avLst/>
          </a:prstGeom>
          <a:noFill/>
        </p:spPr>
        <p:txBody>
          <a:bodyPr wrap="square" rtlCol="0">
            <a:spAutoFit/>
          </a:bodyPr>
          <a:lstStyle/>
          <a:p>
            <a:r>
              <a:rPr lang="en-US" sz="1400" dirty="0"/>
              <a:t>Review existing Criteria Manual which outlines and governs all parameters, criteria rules, and regulations for retail Tenant design, permitting, and construction. The Criteria Manual should include architectural, storefront, signage, MEP, and Tenant plan submittal process information or as mutually determined in support of the retail property requirements.</a:t>
            </a:r>
          </a:p>
        </p:txBody>
      </p:sp>
      <p:sp>
        <p:nvSpPr>
          <p:cNvPr id="9" name="TextBox 8">
            <a:extLst>
              <a:ext uri="{FF2B5EF4-FFF2-40B4-BE49-F238E27FC236}">
                <a16:creationId xmlns:a16="http://schemas.microsoft.com/office/drawing/2014/main" id="{B52C8065-331C-D862-625D-0F16DD3458DF}"/>
              </a:ext>
            </a:extLst>
          </p:cNvPr>
          <p:cNvSpPr txBox="1"/>
          <p:nvPr/>
        </p:nvSpPr>
        <p:spPr>
          <a:xfrm>
            <a:off x="514350" y="3168779"/>
            <a:ext cx="2814638" cy="369332"/>
          </a:xfrm>
          <a:prstGeom prst="rect">
            <a:avLst/>
          </a:prstGeom>
          <a:noFill/>
        </p:spPr>
        <p:txBody>
          <a:bodyPr wrap="square" rtlCol="0">
            <a:spAutoFit/>
          </a:bodyPr>
          <a:lstStyle/>
          <a:p>
            <a:r>
              <a:rPr lang="en-US" dirty="0">
                <a:solidFill>
                  <a:srgbClr val="002060"/>
                </a:solidFill>
              </a:rPr>
              <a:t>System Setup</a:t>
            </a:r>
          </a:p>
        </p:txBody>
      </p:sp>
      <p:sp>
        <p:nvSpPr>
          <p:cNvPr id="10" name="TextBox 9">
            <a:extLst>
              <a:ext uri="{FF2B5EF4-FFF2-40B4-BE49-F238E27FC236}">
                <a16:creationId xmlns:a16="http://schemas.microsoft.com/office/drawing/2014/main" id="{9D1291CC-0479-8700-9CB7-163F3E834BAE}"/>
              </a:ext>
            </a:extLst>
          </p:cNvPr>
          <p:cNvSpPr txBox="1"/>
          <p:nvPr/>
        </p:nvSpPr>
        <p:spPr>
          <a:xfrm>
            <a:off x="514350" y="3479831"/>
            <a:ext cx="4974972" cy="738664"/>
          </a:xfrm>
          <a:prstGeom prst="rect">
            <a:avLst/>
          </a:prstGeom>
          <a:noFill/>
        </p:spPr>
        <p:txBody>
          <a:bodyPr wrap="square" rtlCol="0">
            <a:spAutoFit/>
          </a:bodyPr>
          <a:lstStyle/>
          <a:p>
            <a:r>
              <a:rPr lang="en-US" sz="1400" dirty="0"/>
              <a:t>Create and deploy Tenant space status tracking platform. Establish project-standard file architecture, information access protocols, and a reporting structure and deliverables.</a:t>
            </a:r>
          </a:p>
        </p:txBody>
      </p:sp>
      <p:sp>
        <p:nvSpPr>
          <p:cNvPr id="11" name="TextBox 10">
            <a:extLst>
              <a:ext uri="{FF2B5EF4-FFF2-40B4-BE49-F238E27FC236}">
                <a16:creationId xmlns:a16="http://schemas.microsoft.com/office/drawing/2014/main" id="{F5909A24-168D-6A68-38EB-222E6945DA11}"/>
              </a:ext>
            </a:extLst>
          </p:cNvPr>
          <p:cNvSpPr txBox="1"/>
          <p:nvPr/>
        </p:nvSpPr>
        <p:spPr>
          <a:xfrm>
            <a:off x="514350" y="4233911"/>
            <a:ext cx="2814638" cy="369332"/>
          </a:xfrm>
          <a:prstGeom prst="rect">
            <a:avLst/>
          </a:prstGeom>
          <a:noFill/>
        </p:spPr>
        <p:txBody>
          <a:bodyPr wrap="square" rtlCol="0">
            <a:spAutoFit/>
          </a:bodyPr>
          <a:lstStyle/>
          <a:p>
            <a:r>
              <a:rPr lang="en-US" dirty="0">
                <a:solidFill>
                  <a:srgbClr val="002060"/>
                </a:solidFill>
              </a:rPr>
              <a:t>Leasing Support</a:t>
            </a:r>
          </a:p>
        </p:txBody>
      </p:sp>
      <p:sp>
        <p:nvSpPr>
          <p:cNvPr id="12" name="TextBox 11">
            <a:extLst>
              <a:ext uri="{FF2B5EF4-FFF2-40B4-BE49-F238E27FC236}">
                <a16:creationId xmlns:a16="http://schemas.microsoft.com/office/drawing/2014/main" id="{8891D830-9E5D-58DE-5E85-E7CAED76BC13}"/>
              </a:ext>
            </a:extLst>
          </p:cNvPr>
          <p:cNvSpPr txBox="1"/>
          <p:nvPr/>
        </p:nvSpPr>
        <p:spPr>
          <a:xfrm>
            <a:off x="514350" y="4560379"/>
            <a:ext cx="4974972" cy="738664"/>
          </a:xfrm>
          <a:prstGeom prst="rect">
            <a:avLst/>
          </a:prstGeom>
          <a:noFill/>
        </p:spPr>
        <p:txBody>
          <a:bodyPr wrap="square" rtlCol="0">
            <a:spAutoFit/>
          </a:bodyPr>
          <a:lstStyle/>
          <a:p>
            <a:r>
              <a:rPr lang="en-US" sz="1400" dirty="0"/>
              <a:t>Support Client and Leasing during lease-up activities by providing input, feedback, and response to Tenant design and construction questions as well as industry standards.</a:t>
            </a:r>
          </a:p>
        </p:txBody>
      </p:sp>
      <p:sp>
        <p:nvSpPr>
          <p:cNvPr id="13" name="TextBox 12">
            <a:extLst>
              <a:ext uri="{FF2B5EF4-FFF2-40B4-BE49-F238E27FC236}">
                <a16:creationId xmlns:a16="http://schemas.microsoft.com/office/drawing/2014/main" id="{9611CF8D-C67F-392E-D0BE-C2503D90FF82}"/>
              </a:ext>
            </a:extLst>
          </p:cNvPr>
          <p:cNvSpPr txBox="1"/>
          <p:nvPr/>
        </p:nvSpPr>
        <p:spPr>
          <a:xfrm>
            <a:off x="514350" y="5299043"/>
            <a:ext cx="2814638" cy="369332"/>
          </a:xfrm>
          <a:prstGeom prst="rect">
            <a:avLst/>
          </a:prstGeom>
          <a:noFill/>
        </p:spPr>
        <p:txBody>
          <a:bodyPr wrap="square" rtlCol="0">
            <a:spAutoFit/>
          </a:bodyPr>
          <a:lstStyle/>
          <a:p>
            <a:r>
              <a:rPr lang="en-US" dirty="0">
                <a:solidFill>
                  <a:srgbClr val="002060"/>
                </a:solidFill>
              </a:rPr>
              <a:t>Leasing Exhibit Review</a:t>
            </a:r>
          </a:p>
        </p:txBody>
      </p:sp>
      <p:sp>
        <p:nvSpPr>
          <p:cNvPr id="14" name="TextBox 13">
            <a:extLst>
              <a:ext uri="{FF2B5EF4-FFF2-40B4-BE49-F238E27FC236}">
                <a16:creationId xmlns:a16="http://schemas.microsoft.com/office/drawing/2014/main" id="{713C8782-FEBA-3649-55FE-7960DD686E68}"/>
              </a:ext>
            </a:extLst>
          </p:cNvPr>
          <p:cNvSpPr txBox="1"/>
          <p:nvPr/>
        </p:nvSpPr>
        <p:spPr>
          <a:xfrm>
            <a:off x="514350" y="5625511"/>
            <a:ext cx="4974972" cy="523220"/>
          </a:xfrm>
          <a:prstGeom prst="rect">
            <a:avLst/>
          </a:prstGeom>
          <a:noFill/>
        </p:spPr>
        <p:txBody>
          <a:bodyPr wrap="square" rtlCol="0">
            <a:spAutoFit/>
          </a:bodyPr>
          <a:lstStyle/>
          <a:p>
            <a:r>
              <a:rPr lang="en-US" sz="1400" dirty="0"/>
              <a:t>Review and comment on proposed lease exhibit language for</a:t>
            </a:r>
          </a:p>
          <a:p>
            <a:r>
              <a:rPr lang="en-US" sz="1400" dirty="0"/>
              <a:t>Conformance with Criteria Manual and base building drawings.</a:t>
            </a:r>
          </a:p>
        </p:txBody>
      </p:sp>
      <p:sp>
        <p:nvSpPr>
          <p:cNvPr id="15" name="TextBox 14">
            <a:extLst>
              <a:ext uri="{FF2B5EF4-FFF2-40B4-BE49-F238E27FC236}">
                <a16:creationId xmlns:a16="http://schemas.microsoft.com/office/drawing/2014/main" id="{D974E380-BA81-0BE0-7FE1-ACC7B9C36575}"/>
              </a:ext>
            </a:extLst>
          </p:cNvPr>
          <p:cNvSpPr txBox="1"/>
          <p:nvPr/>
        </p:nvSpPr>
        <p:spPr>
          <a:xfrm>
            <a:off x="6705602" y="1457316"/>
            <a:ext cx="4110036" cy="369332"/>
          </a:xfrm>
          <a:prstGeom prst="rect">
            <a:avLst/>
          </a:prstGeom>
          <a:noFill/>
        </p:spPr>
        <p:txBody>
          <a:bodyPr wrap="square" rtlCol="0">
            <a:spAutoFit/>
          </a:bodyPr>
          <a:lstStyle/>
          <a:p>
            <a:r>
              <a:rPr lang="en-US" dirty="0">
                <a:solidFill>
                  <a:srgbClr val="002060"/>
                </a:solidFill>
              </a:rPr>
              <a:t>Landlord Work Estimates</a:t>
            </a:r>
          </a:p>
        </p:txBody>
      </p:sp>
      <p:sp>
        <p:nvSpPr>
          <p:cNvPr id="16" name="TextBox 15">
            <a:extLst>
              <a:ext uri="{FF2B5EF4-FFF2-40B4-BE49-F238E27FC236}">
                <a16:creationId xmlns:a16="http://schemas.microsoft.com/office/drawing/2014/main" id="{C5D6292C-C2F6-71B4-89F8-3F44A43E69DD}"/>
              </a:ext>
            </a:extLst>
          </p:cNvPr>
          <p:cNvSpPr txBox="1"/>
          <p:nvPr/>
        </p:nvSpPr>
        <p:spPr>
          <a:xfrm>
            <a:off x="6705602" y="1783784"/>
            <a:ext cx="4972050" cy="1169551"/>
          </a:xfrm>
          <a:prstGeom prst="rect">
            <a:avLst/>
          </a:prstGeom>
          <a:noFill/>
        </p:spPr>
        <p:txBody>
          <a:bodyPr wrap="square" rtlCol="0">
            <a:spAutoFit/>
          </a:bodyPr>
          <a:lstStyle/>
          <a:p>
            <a:r>
              <a:rPr lang="en-US" sz="1400" dirty="0"/>
              <a:t>Assist in the preparation of construction budget estimates in support of potential Client provided materials and labor that exceeds existing conditions. Solicit, confirm, and report to Client budget estimates for design and construction from Architects, Engineers, and General Contractors, as necessary for each project.</a:t>
            </a:r>
          </a:p>
        </p:txBody>
      </p:sp>
      <p:sp>
        <p:nvSpPr>
          <p:cNvPr id="17" name="TextBox 16">
            <a:extLst>
              <a:ext uri="{FF2B5EF4-FFF2-40B4-BE49-F238E27FC236}">
                <a16:creationId xmlns:a16="http://schemas.microsoft.com/office/drawing/2014/main" id="{8BA97E0C-4D7F-E99D-A7A1-AE7CFCA170E7}"/>
              </a:ext>
            </a:extLst>
          </p:cNvPr>
          <p:cNvSpPr txBox="1"/>
          <p:nvPr/>
        </p:nvSpPr>
        <p:spPr>
          <a:xfrm>
            <a:off x="6705600" y="2953335"/>
            <a:ext cx="2814638" cy="369332"/>
          </a:xfrm>
          <a:prstGeom prst="rect">
            <a:avLst/>
          </a:prstGeom>
          <a:noFill/>
        </p:spPr>
        <p:txBody>
          <a:bodyPr wrap="square" rtlCol="0">
            <a:spAutoFit/>
          </a:bodyPr>
          <a:lstStyle/>
          <a:p>
            <a:r>
              <a:rPr lang="en-US" dirty="0">
                <a:solidFill>
                  <a:srgbClr val="002060"/>
                </a:solidFill>
              </a:rPr>
              <a:t>Lease Review</a:t>
            </a:r>
          </a:p>
        </p:txBody>
      </p:sp>
      <p:sp>
        <p:nvSpPr>
          <p:cNvPr id="18" name="TextBox 17">
            <a:extLst>
              <a:ext uri="{FF2B5EF4-FFF2-40B4-BE49-F238E27FC236}">
                <a16:creationId xmlns:a16="http://schemas.microsoft.com/office/drawing/2014/main" id="{A82ACCC3-36AE-DB1D-E538-E088B1B4E936}"/>
              </a:ext>
            </a:extLst>
          </p:cNvPr>
          <p:cNvSpPr txBox="1"/>
          <p:nvPr/>
        </p:nvSpPr>
        <p:spPr>
          <a:xfrm>
            <a:off x="6705600" y="3279803"/>
            <a:ext cx="4972050" cy="738664"/>
          </a:xfrm>
          <a:prstGeom prst="rect">
            <a:avLst/>
          </a:prstGeom>
          <a:noFill/>
        </p:spPr>
        <p:txBody>
          <a:bodyPr wrap="square" rtlCol="0">
            <a:spAutoFit/>
          </a:bodyPr>
          <a:lstStyle/>
          <a:p>
            <a:r>
              <a:rPr lang="en-US" sz="1400" dirty="0"/>
              <a:t>Review lease language and exhibits to ensure conformance of each executed lease relative to Tenant and Client deliverables and timeframe.</a:t>
            </a:r>
          </a:p>
        </p:txBody>
      </p:sp>
      <p:sp>
        <p:nvSpPr>
          <p:cNvPr id="19" name="TextBox 18">
            <a:extLst>
              <a:ext uri="{FF2B5EF4-FFF2-40B4-BE49-F238E27FC236}">
                <a16:creationId xmlns:a16="http://schemas.microsoft.com/office/drawing/2014/main" id="{BC519E65-1F97-42AF-2070-0C79F31E54EB}"/>
              </a:ext>
            </a:extLst>
          </p:cNvPr>
          <p:cNvSpPr txBox="1"/>
          <p:nvPr/>
        </p:nvSpPr>
        <p:spPr>
          <a:xfrm>
            <a:off x="6705600" y="4019081"/>
            <a:ext cx="2814638" cy="369332"/>
          </a:xfrm>
          <a:prstGeom prst="rect">
            <a:avLst/>
          </a:prstGeom>
          <a:noFill/>
        </p:spPr>
        <p:txBody>
          <a:bodyPr wrap="square" rtlCol="0">
            <a:spAutoFit/>
          </a:bodyPr>
          <a:lstStyle/>
          <a:p>
            <a:r>
              <a:rPr lang="en-US" dirty="0">
                <a:solidFill>
                  <a:srgbClr val="002060"/>
                </a:solidFill>
              </a:rPr>
              <a:t>Lease Abstract</a:t>
            </a:r>
          </a:p>
        </p:txBody>
      </p:sp>
      <p:sp>
        <p:nvSpPr>
          <p:cNvPr id="20" name="TextBox 19">
            <a:extLst>
              <a:ext uri="{FF2B5EF4-FFF2-40B4-BE49-F238E27FC236}">
                <a16:creationId xmlns:a16="http://schemas.microsoft.com/office/drawing/2014/main" id="{BFF73FE8-F928-7F0C-278B-9606A09F72EB}"/>
              </a:ext>
            </a:extLst>
          </p:cNvPr>
          <p:cNvSpPr txBox="1"/>
          <p:nvPr/>
        </p:nvSpPr>
        <p:spPr>
          <a:xfrm>
            <a:off x="6705600" y="4345549"/>
            <a:ext cx="4972050" cy="954107"/>
          </a:xfrm>
          <a:prstGeom prst="rect">
            <a:avLst/>
          </a:prstGeom>
          <a:noFill/>
        </p:spPr>
        <p:txBody>
          <a:bodyPr wrap="square" rtlCol="0">
            <a:spAutoFit/>
          </a:bodyPr>
          <a:lstStyle/>
          <a:p>
            <a:r>
              <a:rPr lang="en-US" sz="1400" dirty="0"/>
              <a:t>Prepare a lease summary abstract of key terms and provisions particularly for Tenant Coordination team use as it relates to design submittals guidelines, key dates, delivery of possession, and Landlord deliverables.</a:t>
            </a:r>
          </a:p>
        </p:txBody>
      </p:sp>
      <p:sp>
        <p:nvSpPr>
          <p:cNvPr id="25" name="TextBox 24">
            <a:extLst>
              <a:ext uri="{FF2B5EF4-FFF2-40B4-BE49-F238E27FC236}">
                <a16:creationId xmlns:a16="http://schemas.microsoft.com/office/drawing/2014/main" id="{94C80FA1-7F1E-46AA-BEEB-DEDF024EBE63}"/>
              </a:ext>
            </a:extLst>
          </p:cNvPr>
          <p:cNvSpPr txBox="1"/>
          <p:nvPr/>
        </p:nvSpPr>
        <p:spPr>
          <a:xfrm>
            <a:off x="6543676" y="311799"/>
            <a:ext cx="5301222" cy="646331"/>
          </a:xfrm>
          <a:prstGeom prst="rect">
            <a:avLst/>
          </a:prstGeom>
          <a:noFill/>
        </p:spPr>
        <p:txBody>
          <a:bodyPr wrap="square" rtlCol="0">
            <a:spAutoFit/>
          </a:bodyPr>
          <a:lstStyle/>
          <a:p>
            <a:pPr algn="r"/>
            <a:r>
              <a:rPr lang="en-US" sz="3600" dirty="0">
                <a:solidFill>
                  <a:srgbClr val="002060"/>
                </a:solidFill>
              </a:rPr>
              <a:t>phase 1 – scope of services</a:t>
            </a:r>
          </a:p>
        </p:txBody>
      </p:sp>
      <p:pic>
        <p:nvPicPr>
          <p:cNvPr id="26" name="Picture 25" descr="A picture containing font, graphics, graphic design, typography&#10;&#10;Description automatically generated">
            <a:extLst>
              <a:ext uri="{FF2B5EF4-FFF2-40B4-BE49-F238E27FC236}">
                <a16:creationId xmlns:a16="http://schemas.microsoft.com/office/drawing/2014/main" id="{1D37A638-71AE-BDFE-8ED3-36A525669AD4}"/>
              </a:ext>
            </a:extLst>
          </p:cNvPr>
          <p:cNvPicPr>
            <a:picLocks noChangeAspect="1"/>
          </p:cNvPicPr>
          <p:nvPr/>
        </p:nvPicPr>
        <p:blipFill>
          <a:blip r:embed="rId2"/>
          <a:stretch>
            <a:fillRect/>
          </a:stretch>
        </p:blipFill>
        <p:spPr>
          <a:xfrm>
            <a:off x="9741690" y="6289676"/>
            <a:ext cx="2287501" cy="387795"/>
          </a:xfrm>
          <a:prstGeom prst="rect">
            <a:avLst/>
          </a:prstGeom>
        </p:spPr>
      </p:pic>
    </p:spTree>
    <p:extLst>
      <p:ext uri="{BB962C8B-B14F-4D97-AF65-F5344CB8AC3E}">
        <p14:creationId xmlns:p14="http://schemas.microsoft.com/office/powerpoint/2010/main" val="41110907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40FFADCD-B1EB-F150-7D21-14ECF38DD42C}"/>
              </a:ext>
            </a:extLst>
          </p:cNvPr>
          <p:cNvSpPr txBox="1"/>
          <p:nvPr/>
        </p:nvSpPr>
        <p:spPr>
          <a:xfrm>
            <a:off x="514350" y="1457316"/>
            <a:ext cx="3086100" cy="369332"/>
          </a:xfrm>
          <a:prstGeom prst="rect">
            <a:avLst/>
          </a:prstGeom>
          <a:noFill/>
        </p:spPr>
        <p:txBody>
          <a:bodyPr wrap="square" rtlCol="0">
            <a:spAutoFit/>
          </a:bodyPr>
          <a:lstStyle/>
          <a:p>
            <a:r>
              <a:rPr lang="en-US" dirty="0">
                <a:solidFill>
                  <a:srgbClr val="002060"/>
                </a:solidFill>
              </a:rPr>
              <a:t>Tenant Notification Package</a:t>
            </a:r>
          </a:p>
        </p:txBody>
      </p:sp>
      <p:sp>
        <p:nvSpPr>
          <p:cNvPr id="8" name="TextBox 7">
            <a:extLst>
              <a:ext uri="{FF2B5EF4-FFF2-40B4-BE49-F238E27FC236}">
                <a16:creationId xmlns:a16="http://schemas.microsoft.com/office/drawing/2014/main" id="{1C392507-85A8-6CF1-94DD-2DEEC2EB25F1}"/>
              </a:ext>
            </a:extLst>
          </p:cNvPr>
          <p:cNvSpPr txBox="1"/>
          <p:nvPr/>
        </p:nvSpPr>
        <p:spPr>
          <a:xfrm>
            <a:off x="514350" y="1783784"/>
            <a:ext cx="4972050" cy="1384995"/>
          </a:xfrm>
          <a:prstGeom prst="rect">
            <a:avLst/>
          </a:prstGeom>
          <a:noFill/>
        </p:spPr>
        <p:txBody>
          <a:bodyPr wrap="square" rtlCol="0">
            <a:spAutoFit/>
          </a:bodyPr>
          <a:lstStyle/>
          <a:p>
            <a:r>
              <a:rPr lang="en-US" sz="1400" dirty="0"/>
              <a:t>In coordination with the Client, create project-standard Tenant Welcome Package for distribution to all Tenants and their design teams. The content of the package shall include the design criteria package, Lease Outline Drawings, Base Building Plans, and other relevant documents and information to facilitate Tenant design, approvals, and construction.</a:t>
            </a:r>
          </a:p>
        </p:txBody>
      </p:sp>
      <p:sp>
        <p:nvSpPr>
          <p:cNvPr id="9" name="TextBox 8">
            <a:extLst>
              <a:ext uri="{FF2B5EF4-FFF2-40B4-BE49-F238E27FC236}">
                <a16:creationId xmlns:a16="http://schemas.microsoft.com/office/drawing/2014/main" id="{B52C8065-331C-D862-625D-0F16DD3458DF}"/>
              </a:ext>
            </a:extLst>
          </p:cNvPr>
          <p:cNvSpPr txBox="1"/>
          <p:nvPr/>
        </p:nvSpPr>
        <p:spPr>
          <a:xfrm>
            <a:off x="514350" y="3168779"/>
            <a:ext cx="2814638" cy="369332"/>
          </a:xfrm>
          <a:prstGeom prst="rect">
            <a:avLst/>
          </a:prstGeom>
          <a:noFill/>
        </p:spPr>
        <p:txBody>
          <a:bodyPr wrap="square" rtlCol="0">
            <a:spAutoFit/>
          </a:bodyPr>
          <a:lstStyle/>
          <a:p>
            <a:r>
              <a:rPr lang="en-US" dirty="0">
                <a:solidFill>
                  <a:srgbClr val="002060"/>
                </a:solidFill>
              </a:rPr>
              <a:t>Design Coordination</a:t>
            </a:r>
          </a:p>
        </p:txBody>
      </p:sp>
      <p:sp>
        <p:nvSpPr>
          <p:cNvPr id="10" name="TextBox 9">
            <a:extLst>
              <a:ext uri="{FF2B5EF4-FFF2-40B4-BE49-F238E27FC236}">
                <a16:creationId xmlns:a16="http://schemas.microsoft.com/office/drawing/2014/main" id="{9D1291CC-0479-8700-9CB7-163F3E834BAE}"/>
              </a:ext>
            </a:extLst>
          </p:cNvPr>
          <p:cNvSpPr txBox="1"/>
          <p:nvPr/>
        </p:nvSpPr>
        <p:spPr>
          <a:xfrm>
            <a:off x="514350" y="3479831"/>
            <a:ext cx="4974972" cy="1169551"/>
          </a:xfrm>
          <a:prstGeom prst="rect">
            <a:avLst/>
          </a:prstGeom>
          <a:noFill/>
        </p:spPr>
        <p:txBody>
          <a:bodyPr wrap="square" rtlCol="0">
            <a:spAutoFit/>
          </a:bodyPr>
          <a:lstStyle/>
          <a:p>
            <a:r>
              <a:rPr lang="en-US" sz="1400" dirty="0"/>
              <a:t>Receive and answer inquiries from Tenant consultants concerning design criteria, construction, utilities available, routing of services, etc. Follow up with Tenant to ensure timely submission of plans (both preliminary and construction drawings), cut sheets, and material sample boards.</a:t>
            </a:r>
          </a:p>
        </p:txBody>
      </p:sp>
      <p:sp>
        <p:nvSpPr>
          <p:cNvPr id="11" name="TextBox 10">
            <a:extLst>
              <a:ext uri="{FF2B5EF4-FFF2-40B4-BE49-F238E27FC236}">
                <a16:creationId xmlns:a16="http://schemas.microsoft.com/office/drawing/2014/main" id="{F5909A24-168D-6A68-38EB-222E6945DA11}"/>
              </a:ext>
            </a:extLst>
          </p:cNvPr>
          <p:cNvSpPr txBox="1"/>
          <p:nvPr/>
        </p:nvSpPr>
        <p:spPr>
          <a:xfrm>
            <a:off x="511428" y="4649382"/>
            <a:ext cx="2814638" cy="369332"/>
          </a:xfrm>
          <a:prstGeom prst="rect">
            <a:avLst/>
          </a:prstGeom>
          <a:noFill/>
        </p:spPr>
        <p:txBody>
          <a:bodyPr wrap="square" rtlCol="0">
            <a:spAutoFit/>
          </a:bodyPr>
          <a:lstStyle/>
          <a:p>
            <a:r>
              <a:rPr lang="en-US" dirty="0">
                <a:solidFill>
                  <a:srgbClr val="002060"/>
                </a:solidFill>
              </a:rPr>
              <a:t>Plan Review</a:t>
            </a:r>
          </a:p>
        </p:txBody>
      </p:sp>
      <p:sp>
        <p:nvSpPr>
          <p:cNvPr id="12" name="TextBox 11">
            <a:extLst>
              <a:ext uri="{FF2B5EF4-FFF2-40B4-BE49-F238E27FC236}">
                <a16:creationId xmlns:a16="http://schemas.microsoft.com/office/drawing/2014/main" id="{8891D830-9E5D-58DE-5E85-E7CAED76BC13}"/>
              </a:ext>
            </a:extLst>
          </p:cNvPr>
          <p:cNvSpPr txBox="1"/>
          <p:nvPr/>
        </p:nvSpPr>
        <p:spPr>
          <a:xfrm>
            <a:off x="511428" y="4975850"/>
            <a:ext cx="4974972" cy="954107"/>
          </a:xfrm>
          <a:prstGeom prst="rect">
            <a:avLst/>
          </a:prstGeom>
          <a:noFill/>
        </p:spPr>
        <p:txBody>
          <a:bodyPr wrap="square" rtlCol="0">
            <a:spAutoFit/>
          </a:bodyPr>
          <a:lstStyle/>
          <a:p>
            <a:r>
              <a:rPr lang="en-US" sz="1400" dirty="0"/>
              <a:t>Receive and review Tenant plans for design quality and conformity with Criteria Manual. Critique plans and make design suggestions where they fall short of requirements. Communicate the results of the plan review back to Tenant and the Client.</a:t>
            </a:r>
          </a:p>
        </p:txBody>
      </p:sp>
      <p:sp>
        <p:nvSpPr>
          <p:cNvPr id="15" name="TextBox 14">
            <a:extLst>
              <a:ext uri="{FF2B5EF4-FFF2-40B4-BE49-F238E27FC236}">
                <a16:creationId xmlns:a16="http://schemas.microsoft.com/office/drawing/2014/main" id="{D974E380-BA81-0BE0-7FE1-ACC7B9C36575}"/>
              </a:ext>
            </a:extLst>
          </p:cNvPr>
          <p:cNvSpPr txBox="1"/>
          <p:nvPr/>
        </p:nvSpPr>
        <p:spPr>
          <a:xfrm>
            <a:off x="6702679" y="1414452"/>
            <a:ext cx="2814638" cy="369332"/>
          </a:xfrm>
          <a:prstGeom prst="rect">
            <a:avLst/>
          </a:prstGeom>
          <a:noFill/>
        </p:spPr>
        <p:txBody>
          <a:bodyPr wrap="square" rtlCol="0">
            <a:spAutoFit/>
          </a:bodyPr>
          <a:lstStyle/>
          <a:p>
            <a:r>
              <a:rPr lang="en-US" dirty="0">
                <a:solidFill>
                  <a:srgbClr val="002060"/>
                </a:solidFill>
              </a:rPr>
              <a:t>Signage Review</a:t>
            </a:r>
          </a:p>
        </p:txBody>
      </p:sp>
      <p:sp>
        <p:nvSpPr>
          <p:cNvPr id="16" name="TextBox 15">
            <a:extLst>
              <a:ext uri="{FF2B5EF4-FFF2-40B4-BE49-F238E27FC236}">
                <a16:creationId xmlns:a16="http://schemas.microsoft.com/office/drawing/2014/main" id="{C5D6292C-C2F6-71B4-89F8-3F44A43E69DD}"/>
              </a:ext>
            </a:extLst>
          </p:cNvPr>
          <p:cNvSpPr txBox="1"/>
          <p:nvPr/>
        </p:nvSpPr>
        <p:spPr>
          <a:xfrm>
            <a:off x="6702680" y="1783784"/>
            <a:ext cx="4972050" cy="1169551"/>
          </a:xfrm>
          <a:prstGeom prst="rect">
            <a:avLst/>
          </a:prstGeom>
          <a:noFill/>
        </p:spPr>
        <p:txBody>
          <a:bodyPr wrap="square" rtlCol="0">
            <a:spAutoFit/>
          </a:bodyPr>
          <a:lstStyle/>
          <a:p>
            <a:r>
              <a:rPr lang="en-US" sz="1400" dirty="0"/>
              <a:t>Receive and review signage plan shop drawings for design quality and conformity with all aspects of the Criteria Manual. Critique plans and make design suggestions where they fall short of requirements. Communicate the results of the plan review to the Tenant, their consultants, and the Client.</a:t>
            </a:r>
          </a:p>
        </p:txBody>
      </p:sp>
      <p:sp>
        <p:nvSpPr>
          <p:cNvPr id="19" name="TextBox 18">
            <a:extLst>
              <a:ext uri="{FF2B5EF4-FFF2-40B4-BE49-F238E27FC236}">
                <a16:creationId xmlns:a16="http://schemas.microsoft.com/office/drawing/2014/main" id="{BC519E65-1F97-42AF-2070-0C79F31E54EB}"/>
              </a:ext>
            </a:extLst>
          </p:cNvPr>
          <p:cNvSpPr txBox="1"/>
          <p:nvPr/>
        </p:nvSpPr>
        <p:spPr>
          <a:xfrm>
            <a:off x="6702679" y="2953335"/>
            <a:ext cx="2981325" cy="369332"/>
          </a:xfrm>
          <a:prstGeom prst="rect">
            <a:avLst/>
          </a:prstGeom>
          <a:noFill/>
        </p:spPr>
        <p:txBody>
          <a:bodyPr wrap="square" rtlCol="0">
            <a:spAutoFit/>
          </a:bodyPr>
          <a:lstStyle/>
          <a:p>
            <a:r>
              <a:rPr lang="en-US" dirty="0">
                <a:solidFill>
                  <a:srgbClr val="002060"/>
                </a:solidFill>
              </a:rPr>
              <a:t>Municipality Communication</a:t>
            </a:r>
          </a:p>
        </p:txBody>
      </p:sp>
      <p:sp>
        <p:nvSpPr>
          <p:cNvPr id="20" name="TextBox 19">
            <a:extLst>
              <a:ext uri="{FF2B5EF4-FFF2-40B4-BE49-F238E27FC236}">
                <a16:creationId xmlns:a16="http://schemas.microsoft.com/office/drawing/2014/main" id="{BFF73FE8-F928-7F0C-278B-9606A09F72EB}"/>
              </a:ext>
            </a:extLst>
          </p:cNvPr>
          <p:cNvSpPr txBox="1"/>
          <p:nvPr/>
        </p:nvSpPr>
        <p:spPr>
          <a:xfrm>
            <a:off x="6702680" y="3279803"/>
            <a:ext cx="4972050" cy="954107"/>
          </a:xfrm>
          <a:prstGeom prst="rect">
            <a:avLst/>
          </a:prstGeom>
          <a:noFill/>
        </p:spPr>
        <p:txBody>
          <a:bodyPr wrap="square" rtlCol="0">
            <a:spAutoFit/>
          </a:bodyPr>
          <a:lstStyle/>
          <a:p>
            <a:r>
              <a:rPr lang="en-US" sz="1400" dirty="0"/>
              <a:t>Establish working relationship with the Tenant’s design team, the municipal Architectural Review Committee (if applicable), building department, and the municipal health department. Determine any/all idiosyncrasies and advise the Tenants accordingly.</a:t>
            </a:r>
          </a:p>
        </p:txBody>
      </p:sp>
      <p:sp>
        <p:nvSpPr>
          <p:cNvPr id="2" name="Parallelogram 1">
            <a:extLst>
              <a:ext uri="{FF2B5EF4-FFF2-40B4-BE49-F238E27FC236}">
                <a16:creationId xmlns:a16="http://schemas.microsoft.com/office/drawing/2014/main" id="{1E33AFEC-0579-3F42-12BD-01843DA9CC58}"/>
              </a:ext>
            </a:extLst>
          </p:cNvPr>
          <p:cNvSpPr/>
          <p:nvPr/>
        </p:nvSpPr>
        <p:spPr>
          <a:xfrm rot="10800000">
            <a:off x="611441" y="325606"/>
            <a:ext cx="2150075" cy="976184"/>
          </a:xfrm>
          <a:prstGeom prst="parallelogram">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D029B04-B49D-E174-DD39-9F12F461C6A2}"/>
              </a:ext>
            </a:extLst>
          </p:cNvPr>
          <p:cNvSpPr txBox="1"/>
          <p:nvPr/>
        </p:nvSpPr>
        <p:spPr>
          <a:xfrm>
            <a:off x="1014848" y="402762"/>
            <a:ext cx="1343260" cy="830997"/>
          </a:xfrm>
          <a:prstGeom prst="rect">
            <a:avLst/>
          </a:prstGeom>
          <a:noFill/>
        </p:spPr>
        <p:txBody>
          <a:bodyPr wrap="square" rtlCol="0">
            <a:spAutoFit/>
          </a:bodyPr>
          <a:lstStyle/>
          <a:p>
            <a:r>
              <a:rPr lang="en-US" sz="2400" b="1" i="1" dirty="0">
                <a:solidFill>
                  <a:schemeClr val="bg1"/>
                </a:solidFill>
              </a:rPr>
              <a:t>  DESIGN</a:t>
            </a:r>
            <a:br>
              <a:rPr lang="en-US" sz="2400" b="1" i="1" dirty="0">
                <a:solidFill>
                  <a:schemeClr val="bg1"/>
                </a:solidFill>
              </a:rPr>
            </a:br>
            <a:r>
              <a:rPr lang="en-US" sz="2400" b="1" i="1" dirty="0">
                <a:solidFill>
                  <a:schemeClr val="bg1"/>
                </a:solidFill>
              </a:rPr>
              <a:t>REVIEW</a:t>
            </a:r>
          </a:p>
        </p:txBody>
      </p:sp>
      <p:pic>
        <p:nvPicPr>
          <p:cNvPr id="22" name="Picture 21" descr="A picture containing font, graphics, graphic design, typography&#10;&#10;Description automatically generated">
            <a:extLst>
              <a:ext uri="{FF2B5EF4-FFF2-40B4-BE49-F238E27FC236}">
                <a16:creationId xmlns:a16="http://schemas.microsoft.com/office/drawing/2014/main" id="{00066236-0272-F551-4A69-EBB004E7A51C}"/>
              </a:ext>
            </a:extLst>
          </p:cNvPr>
          <p:cNvPicPr>
            <a:picLocks noChangeAspect="1"/>
          </p:cNvPicPr>
          <p:nvPr/>
        </p:nvPicPr>
        <p:blipFill>
          <a:blip r:embed="rId2"/>
          <a:stretch>
            <a:fillRect/>
          </a:stretch>
        </p:blipFill>
        <p:spPr>
          <a:xfrm>
            <a:off x="9741690" y="6289676"/>
            <a:ext cx="2287501" cy="387795"/>
          </a:xfrm>
          <a:prstGeom prst="rect">
            <a:avLst/>
          </a:prstGeom>
        </p:spPr>
      </p:pic>
      <p:sp>
        <p:nvSpPr>
          <p:cNvPr id="23" name="TextBox 22">
            <a:extLst>
              <a:ext uri="{FF2B5EF4-FFF2-40B4-BE49-F238E27FC236}">
                <a16:creationId xmlns:a16="http://schemas.microsoft.com/office/drawing/2014/main" id="{A335A841-0017-4D80-C191-242C9A5CC383}"/>
              </a:ext>
            </a:extLst>
          </p:cNvPr>
          <p:cNvSpPr txBox="1"/>
          <p:nvPr/>
        </p:nvSpPr>
        <p:spPr>
          <a:xfrm>
            <a:off x="6543676" y="311799"/>
            <a:ext cx="5301222" cy="646331"/>
          </a:xfrm>
          <a:prstGeom prst="rect">
            <a:avLst/>
          </a:prstGeom>
          <a:noFill/>
        </p:spPr>
        <p:txBody>
          <a:bodyPr wrap="square" rtlCol="0">
            <a:spAutoFit/>
          </a:bodyPr>
          <a:lstStyle/>
          <a:p>
            <a:pPr algn="r"/>
            <a:r>
              <a:rPr lang="en-US" sz="3600" dirty="0">
                <a:solidFill>
                  <a:srgbClr val="002060"/>
                </a:solidFill>
              </a:rPr>
              <a:t>phase 2 – scope of services</a:t>
            </a:r>
          </a:p>
        </p:txBody>
      </p:sp>
    </p:spTree>
    <p:extLst>
      <p:ext uri="{BB962C8B-B14F-4D97-AF65-F5344CB8AC3E}">
        <p14:creationId xmlns:p14="http://schemas.microsoft.com/office/powerpoint/2010/main" val="38494305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40FFADCD-B1EB-F150-7D21-14ECF38DD42C}"/>
              </a:ext>
            </a:extLst>
          </p:cNvPr>
          <p:cNvSpPr txBox="1"/>
          <p:nvPr/>
        </p:nvSpPr>
        <p:spPr>
          <a:xfrm>
            <a:off x="514350" y="1457316"/>
            <a:ext cx="2814638" cy="369332"/>
          </a:xfrm>
          <a:prstGeom prst="rect">
            <a:avLst/>
          </a:prstGeom>
          <a:noFill/>
        </p:spPr>
        <p:txBody>
          <a:bodyPr wrap="square" rtlCol="0">
            <a:spAutoFit/>
          </a:bodyPr>
          <a:lstStyle/>
          <a:p>
            <a:r>
              <a:rPr lang="en-US" dirty="0">
                <a:solidFill>
                  <a:srgbClr val="002060"/>
                </a:solidFill>
              </a:rPr>
              <a:t>Design Coordination</a:t>
            </a:r>
          </a:p>
        </p:txBody>
      </p:sp>
      <p:sp>
        <p:nvSpPr>
          <p:cNvPr id="8" name="TextBox 7">
            <a:extLst>
              <a:ext uri="{FF2B5EF4-FFF2-40B4-BE49-F238E27FC236}">
                <a16:creationId xmlns:a16="http://schemas.microsoft.com/office/drawing/2014/main" id="{1C392507-85A8-6CF1-94DD-2DEEC2EB25F1}"/>
              </a:ext>
            </a:extLst>
          </p:cNvPr>
          <p:cNvSpPr txBox="1"/>
          <p:nvPr/>
        </p:nvSpPr>
        <p:spPr>
          <a:xfrm>
            <a:off x="514349" y="1712344"/>
            <a:ext cx="5072063" cy="738664"/>
          </a:xfrm>
          <a:prstGeom prst="rect">
            <a:avLst/>
          </a:prstGeom>
          <a:noFill/>
        </p:spPr>
        <p:txBody>
          <a:bodyPr wrap="square" rtlCol="0">
            <a:spAutoFit/>
          </a:bodyPr>
          <a:lstStyle/>
          <a:p>
            <a:r>
              <a:rPr lang="en-US" sz="1400" dirty="0"/>
              <a:t>Conduct periodic design review to assure that the goals and objectives of the Client are being met, verify constructability of the designed systems and coordinate the Owner-supplied systems.</a:t>
            </a:r>
          </a:p>
        </p:txBody>
      </p:sp>
      <p:sp>
        <p:nvSpPr>
          <p:cNvPr id="9" name="TextBox 8">
            <a:extLst>
              <a:ext uri="{FF2B5EF4-FFF2-40B4-BE49-F238E27FC236}">
                <a16:creationId xmlns:a16="http://schemas.microsoft.com/office/drawing/2014/main" id="{B52C8065-331C-D862-625D-0F16DD3458DF}"/>
              </a:ext>
            </a:extLst>
          </p:cNvPr>
          <p:cNvSpPr txBox="1"/>
          <p:nvPr/>
        </p:nvSpPr>
        <p:spPr>
          <a:xfrm>
            <a:off x="514348" y="2399499"/>
            <a:ext cx="2814638" cy="369332"/>
          </a:xfrm>
          <a:prstGeom prst="rect">
            <a:avLst/>
          </a:prstGeom>
          <a:noFill/>
        </p:spPr>
        <p:txBody>
          <a:bodyPr wrap="square" rtlCol="0">
            <a:spAutoFit/>
          </a:bodyPr>
          <a:lstStyle/>
          <a:p>
            <a:r>
              <a:rPr lang="en-US" dirty="0">
                <a:solidFill>
                  <a:srgbClr val="002060"/>
                </a:solidFill>
              </a:rPr>
              <a:t>Team Selection</a:t>
            </a:r>
          </a:p>
        </p:txBody>
      </p:sp>
      <p:sp>
        <p:nvSpPr>
          <p:cNvPr id="10" name="TextBox 9">
            <a:extLst>
              <a:ext uri="{FF2B5EF4-FFF2-40B4-BE49-F238E27FC236}">
                <a16:creationId xmlns:a16="http://schemas.microsoft.com/office/drawing/2014/main" id="{9D1291CC-0479-8700-9CB7-163F3E834BAE}"/>
              </a:ext>
            </a:extLst>
          </p:cNvPr>
          <p:cNvSpPr txBox="1"/>
          <p:nvPr/>
        </p:nvSpPr>
        <p:spPr>
          <a:xfrm>
            <a:off x="514348" y="2667687"/>
            <a:ext cx="4974972" cy="1384995"/>
          </a:xfrm>
          <a:prstGeom prst="rect">
            <a:avLst/>
          </a:prstGeom>
          <a:noFill/>
        </p:spPr>
        <p:txBody>
          <a:bodyPr wrap="square" rtlCol="0">
            <a:spAutoFit/>
          </a:bodyPr>
          <a:lstStyle/>
          <a:p>
            <a:r>
              <a:rPr lang="en-US" sz="1400" dirty="0"/>
              <a:t>Assist the Client in the development, solicitation, negotiation, and award of all service contracts to include Architects, Specialty Consultants, Service Providers, and others pertinent to the approved project delivery method. All proposed services and associated fees will be reviewed and analyzed in writing for completeness, cost-effectiveness, feasibility, and market value.</a:t>
            </a:r>
          </a:p>
        </p:txBody>
      </p:sp>
      <p:sp>
        <p:nvSpPr>
          <p:cNvPr id="11" name="TextBox 10">
            <a:extLst>
              <a:ext uri="{FF2B5EF4-FFF2-40B4-BE49-F238E27FC236}">
                <a16:creationId xmlns:a16="http://schemas.microsoft.com/office/drawing/2014/main" id="{F5909A24-168D-6A68-38EB-222E6945DA11}"/>
              </a:ext>
            </a:extLst>
          </p:cNvPr>
          <p:cNvSpPr txBox="1"/>
          <p:nvPr/>
        </p:nvSpPr>
        <p:spPr>
          <a:xfrm>
            <a:off x="514347" y="4008827"/>
            <a:ext cx="2814638" cy="369332"/>
          </a:xfrm>
          <a:prstGeom prst="rect">
            <a:avLst/>
          </a:prstGeom>
          <a:noFill/>
        </p:spPr>
        <p:txBody>
          <a:bodyPr wrap="square" rtlCol="0">
            <a:spAutoFit/>
          </a:bodyPr>
          <a:lstStyle/>
          <a:p>
            <a:r>
              <a:rPr lang="en-US" dirty="0">
                <a:solidFill>
                  <a:srgbClr val="002060"/>
                </a:solidFill>
              </a:rPr>
              <a:t>Value Engineering</a:t>
            </a:r>
          </a:p>
        </p:txBody>
      </p:sp>
      <p:sp>
        <p:nvSpPr>
          <p:cNvPr id="12" name="TextBox 11">
            <a:extLst>
              <a:ext uri="{FF2B5EF4-FFF2-40B4-BE49-F238E27FC236}">
                <a16:creationId xmlns:a16="http://schemas.microsoft.com/office/drawing/2014/main" id="{8891D830-9E5D-58DE-5E85-E7CAED76BC13}"/>
              </a:ext>
            </a:extLst>
          </p:cNvPr>
          <p:cNvSpPr txBox="1"/>
          <p:nvPr/>
        </p:nvSpPr>
        <p:spPr>
          <a:xfrm>
            <a:off x="514347" y="4278143"/>
            <a:ext cx="4974972" cy="954107"/>
          </a:xfrm>
          <a:prstGeom prst="rect">
            <a:avLst/>
          </a:prstGeom>
          <a:noFill/>
        </p:spPr>
        <p:txBody>
          <a:bodyPr wrap="square" rtlCol="0">
            <a:spAutoFit/>
          </a:bodyPr>
          <a:lstStyle/>
          <a:p>
            <a:r>
              <a:rPr lang="en-US" sz="1400" dirty="0"/>
              <a:t>In coordination with Client team, suggest alternate design solutions that achieve the Client’s functional requirements with the best balance between cost, performance, and reliability. Assist the Client in evaluating the benefits and disadvantages of all.</a:t>
            </a:r>
          </a:p>
        </p:txBody>
      </p:sp>
      <p:sp>
        <p:nvSpPr>
          <p:cNvPr id="15" name="TextBox 14">
            <a:extLst>
              <a:ext uri="{FF2B5EF4-FFF2-40B4-BE49-F238E27FC236}">
                <a16:creationId xmlns:a16="http://schemas.microsoft.com/office/drawing/2014/main" id="{D974E380-BA81-0BE0-7FE1-ACC7B9C36575}"/>
              </a:ext>
            </a:extLst>
          </p:cNvPr>
          <p:cNvSpPr txBox="1"/>
          <p:nvPr/>
        </p:nvSpPr>
        <p:spPr>
          <a:xfrm>
            <a:off x="6705602" y="1457316"/>
            <a:ext cx="2814638" cy="369332"/>
          </a:xfrm>
          <a:prstGeom prst="rect">
            <a:avLst/>
          </a:prstGeom>
          <a:noFill/>
        </p:spPr>
        <p:txBody>
          <a:bodyPr wrap="square" rtlCol="0">
            <a:spAutoFit/>
          </a:bodyPr>
          <a:lstStyle/>
          <a:p>
            <a:r>
              <a:rPr lang="en-US" dirty="0">
                <a:solidFill>
                  <a:srgbClr val="002060"/>
                </a:solidFill>
              </a:rPr>
              <a:t>Permitting</a:t>
            </a:r>
          </a:p>
        </p:txBody>
      </p:sp>
      <p:sp>
        <p:nvSpPr>
          <p:cNvPr id="16" name="TextBox 15">
            <a:extLst>
              <a:ext uri="{FF2B5EF4-FFF2-40B4-BE49-F238E27FC236}">
                <a16:creationId xmlns:a16="http://schemas.microsoft.com/office/drawing/2014/main" id="{C5D6292C-C2F6-71B4-89F8-3F44A43E69DD}"/>
              </a:ext>
            </a:extLst>
          </p:cNvPr>
          <p:cNvSpPr txBox="1"/>
          <p:nvPr/>
        </p:nvSpPr>
        <p:spPr>
          <a:xfrm>
            <a:off x="6705602" y="1740920"/>
            <a:ext cx="4972050" cy="1384995"/>
          </a:xfrm>
          <a:prstGeom prst="rect">
            <a:avLst/>
          </a:prstGeom>
          <a:noFill/>
        </p:spPr>
        <p:txBody>
          <a:bodyPr wrap="square" rtlCol="0">
            <a:spAutoFit/>
          </a:bodyPr>
          <a:lstStyle/>
          <a:p>
            <a:r>
              <a:rPr lang="en-US" sz="1400" dirty="0"/>
              <a:t>Monitor the plan submission and approval process by the Client selected permit expeditor, architect or contractor to ensure timely submittal and review. Establish working relationship with the municipality Architectural Review Committee (if applicable) and building department, and the municipal health department to facilitate a timely review.</a:t>
            </a:r>
          </a:p>
        </p:txBody>
      </p:sp>
      <p:sp>
        <p:nvSpPr>
          <p:cNvPr id="17" name="TextBox 16">
            <a:extLst>
              <a:ext uri="{FF2B5EF4-FFF2-40B4-BE49-F238E27FC236}">
                <a16:creationId xmlns:a16="http://schemas.microsoft.com/office/drawing/2014/main" id="{8BA97E0C-4D7F-E99D-A7A1-AE7CFCA170E7}"/>
              </a:ext>
            </a:extLst>
          </p:cNvPr>
          <p:cNvSpPr txBox="1"/>
          <p:nvPr/>
        </p:nvSpPr>
        <p:spPr>
          <a:xfrm>
            <a:off x="6705600" y="3039063"/>
            <a:ext cx="2814638" cy="369332"/>
          </a:xfrm>
          <a:prstGeom prst="rect">
            <a:avLst/>
          </a:prstGeom>
          <a:noFill/>
        </p:spPr>
        <p:txBody>
          <a:bodyPr wrap="square" rtlCol="0">
            <a:spAutoFit/>
          </a:bodyPr>
          <a:lstStyle/>
          <a:p>
            <a:r>
              <a:rPr lang="en-US" dirty="0">
                <a:solidFill>
                  <a:srgbClr val="002060"/>
                </a:solidFill>
              </a:rPr>
              <a:t>Landlord Work</a:t>
            </a:r>
          </a:p>
        </p:txBody>
      </p:sp>
      <p:sp>
        <p:nvSpPr>
          <p:cNvPr id="18" name="TextBox 17">
            <a:extLst>
              <a:ext uri="{FF2B5EF4-FFF2-40B4-BE49-F238E27FC236}">
                <a16:creationId xmlns:a16="http://schemas.microsoft.com/office/drawing/2014/main" id="{A82ACCC3-36AE-DB1D-E538-E088B1B4E936}"/>
              </a:ext>
            </a:extLst>
          </p:cNvPr>
          <p:cNvSpPr txBox="1"/>
          <p:nvPr/>
        </p:nvSpPr>
        <p:spPr>
          <a:xfrm>
            <a:off x="6705600" y="3308379"/>
            <a:ext cx="4972050" cy="1600438"/>
          </a:xfrm>
          <a:prstGeom prst="rect">
            <a:avLst/>
          </a:prstGeom>
          <a:noFill/>
        </p:spPr>
        <p:txBody>
          <a:bodyPr wrap="square" rtlCol="0">
            <a:spAutoFit/>
          </a:bodyPr>
          <a:lstStyle/>
          <a:p>
            <a:r>
              <a:rPr lang="en-US" sz="1400" dirty="0"/>
              <a:t>Establish and lead regularly scheduled construction progress meetings. Review construction progress for conformance with the project schedule and quality criteria. Maintain a central file of all construction documents. Review and evaluate all pricing associated with the change requests. Assist the Client in resolving any disputes that may arise between members of the project team that might impact the progress or cost of the work.</a:t>
            </a:r>
          </a:p>
        </p:txBody>
      </p:sp>
      <p:sp>
        <p:nvSpPr>
          <p:cNvPr id="19" name="TextBox 18">
            <a:extLst>
              <a:ext uri="{FF2B5EF4-FFF2-40B4-BE49-F238E27FC236}">
                <a16:creationId xmlns:a16="http://schemas.microsoft.com/office/drawing/2014/main" id="{BC519E65-1F97-42AF-2070-0C79F31E54EB}"/>
              </a:ext>
            </a:extLst>
          </p:cNvPr>
          <p:cNvSpPr txBox="1"/>
          <p:nvPr/>
        </p:nvSpPr>
        <p:spPr>
          <a:xfrm>
            <a:off x="6702682" y="4862780"/>
            <a:ext cx="2981325" cy="369332"/>
          </a:xfrm>
          <a:prstGeom prst="rect">
            <a:avLst/>
          </a:prstGeom>
          <a:noFill/>
        </p:spPr>
        <p:txBody>
          <a:bodyPr wrap="square" rtlCol="0">
            <a:spAutoFit/>
          </a:bodyPr>
          <a:lstStyle/>
          <a:p>
            <a:r>
              <a:rPr lang="en-US" dirty="0">
                <a:solidFill>
                  <a:srgbClr val="002060"/>
                </a:solidFill>
              </a:rPr>
              <a:t>Space Turnover</a:t>
            </a:r>
          </a:p>
        </p:txBody>
      </p:sp>
      <p:sp>
        <p:nvSpPr>
          <p:cNvPr id="20" name="TextBox 19">
            <a:extLst>
              <a:ext uri="{FF2B5EF4-FFF2-40B4-BE49-F238E27FC236}">
                <a16:creationId xmlns:a16="http://schemas.microsoft.com/office/drawing/2014/main" id="{BFF73FE8-F928-7F0C-278B-9606A09F72EB}"/>
              </a:ext>
            </a:extLst>
          </p:cNvPr>
          <p:cNvSpPr txBox="1"/>
          <p:nvPr/>
        </p:nvSpPr>
        <p:spPr>
          <a:xfrm>
            <a:off x="6702683" y="5160672"/>
            <a:ext cx="4972050" cy="954107"/>
          </a:xfrm>
          <a:prstGeom prst="rect">
            <a:avLst/>
          </a:prstGeom>
          <a:noFill/>
        </p:spPr>
        <p:txBody>
          <a:bodyPr wrap="square" rtlCol="0">
            <a:spAutoFit/>
          </a:bodyPr>
          <a:lstStyle/>
          <a:p>
            <a:r>
              <a:rPr lang="en-US" sz="1400" dirty="0"/>
              <a:t>Assist Client in the notification and delivery of Tenant premises in accord with all lease terms. Conduct on-site walkthrough with Tenant representative and receive written confirmation of Premises acceptance.</a:t>
            </a:r>
          </a:p>
        </p:txBody>
      </p:sp>
      <p:sp>
        <p:nvSpPr>
          <p:cNvPr id="4" name="Parallelogram 3">
            <a:extLst>
              <a:ext uri="{FF2B5EF4-FFF2-40B4-BE49-F238E27FC236}">
                <a16:creationId xmlns:a16="http://schemas.microsoft.com/office/drawing/2014/main" id="{4B023255-A031-10AC-0BB1-CA43608F3E08}"/>
              </a:ext>
            </a:extLst>
          </p:cNvPr>
          <p:cNvSpPr/>
          <p:nvPr/>
        </p:nvSpPr>
        <p:spPr>
          <a:xfrm rot="10800000">
            <a:off x="634700" y="308718"/>
            <a:ext cx="2150075" cy="976184"/>
          </a:xfrm>
          <a:prstGeom prst="parallelogram">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3618748A-A2B8-9FC3-2E7B-3EECCBC5E317}"/>
              </a:ext>
            </a:extLst>
          </p:cNvPr>
          <p:cNvSpPr txBox="1"/>
          <p:nvPr/>
        </p:nvSpPr>
        <p:spPr>
          <a:xfrm>
            <a:off x="772489" y="442866"/>
            <a:ext cx="1874495" cy="707886"/>
          </a:xfrm>
          <a:prstGeom prst="rect">
            <a:avLst/>
          </a:prstGeom>
          <a:noFill/>
        </p:spPr>
        <p:txBody>
          <a:bodyPr wrap="square" rtlCol="0">
            <a:spAutoFit/>
          </a:bodyPr>
          <a:lstStyle/>
          <a:p>
            <a:r>
              <a:rPr lang="en-US" sz="2000" b="1" i="1" dirty="0">
                <a:solidFill>
                  <a:schemeClr val="bg1"/>
                </a:solidFill>
              </a:rPr>
              <a:t>  LANDLORD</a:t>
            </a:r>
          </a:p>
          <a:p>
            <a:r>
              <a:rPr lang="en-US" sz="2000" b="1" i="1" dirty="0">
                <a:solidFill>
                  <a:schemeClr val="bg1"/>
                </a:solidFill>
              </a:rPr>
              <a:t>CONSTRUCTION</a:t>
            </a:r>
          </a:p>
        </p:txBody>
      </p:sp>
      <p:sp>
        <p:nvSpPr>
          <p:cNvPr id="13" name="TextBox 12">
            <a:extLst>
              <a:ext uri="{FF2B5EF4-FFF2-40B4-BE49-F238E27FC236}">
                <a16:creationId xmlns:a16="http://schemas.microsoft.com/office/drawing/2014/main" id="{79DCB2B4-2B1B-735C-6F53-020DC9BE099D}"/>
              </a:ext>
            </a:extLst>
          </p:cNvPr>
          <p:cNvSpPr txBox="1"/>
          <p:nvPr/>
        </p:nvSpPr>
        <p:spPr>
          <a:xfrm>
            <a:off x="514347" y="5160672"/>
            <a:ext cx="2814638" cy="369332"/>
          </a:xfrm>
          <a:prstGeom prst="rect">
            <a:avLst/>
          </a:prstGeom>
          <a:noFill/>
        </p:spPr>
        <p:txBody>
          <a:bodyPr wrap="square" rtlCol="0">
            <a:spAutoFit/>
          </a:bodyPr>
          <a:lstStyle/>
          <a:p>
            <a:r>
              <a:rPr lang="en-US" dirty="0">
                <a:solidFill>
                  <a:srgbClr val="002060"/>
                </a:solidFill>
              </a:rPr>
              <a:t>Bid &amp; Award</a:t>
            </a:r>
          </a:p>
        </p:txBody>
      </p:sp>
      <p:sp>
        <p:nvSpPr>
          <p:cNvPr id="14" name="TextBox 13">
            <a:extLst>
              <a:ext uri="{FF2B5EF4-FFF2-40B4-BE49-F238E27FC236}">
                <a16:creationId xmlns:a16="http://schemas.microsoft.com/office/drawing/2014/main" id="{B0D7BC54-2942-6A96-341D-88448C742B7C}"/>
              </a:ext>
            </a:extLst>
          </p:cNvPr>
          <p:cNvSpPr txBox="1"/>
          <p:nvPr/>
        </p:nvSpPr>
        <p:spPr>
          <a:xfrm>
            <a:off x="514347" y="5429988"/>
            <a:ext cx="4974972" cy="738664"/>
          </a:xfrm>
          <a:prstGeom prst="rect">
            <a:avLst/>
          </a:prstGeom>
          <a:noFill/>
        </p:spPr>
        <p:txBody>
          <a:bodyPr wrap="square" rtlCol="0">
            <a:spAutoFit/>
          </a:bodyPr>
          <a:lstStyle/>
          <a:p>
            <a:r>
              <a:rPr lang="en-US" sz="1400" dirty="0"/>
              <a:t>Assist Client in soliciting and pre-qualifying equipment subcontractor candidates and suppliers. Assist in the preparation of bidding requirements and bid documents.</a:t>
            </a:r>
          </a:p>
        </p:txBody>
      </p:sp>
      <p:pic>
        <p:nvPicPr>
          <p:cNvPr id="31" name="Picture 30" descr="A picture containing font, graphics, graphic design, typography&#10;&#10;Description automatically generated">
            <a:extLst>
              <a:ext uri="{FF2B5EF4-FFF2-40B4-BE49-F238E27FC236}">
                <a16:creationId xmlns:a16="http://schemas.microsoft.com/office/drawing/2014/main" id="{A3C7A8AD-AEE6-ED7E-B10E-E3EF6DBEF1C3}"/>
              </a:ext>
            </a:extLst>
          </p:cNvPr>
          <p:cNvPicPr>
            <a:picLocks noChangeAspect="1"/>
          </p:cNvPicPr>
          <p:nvPr/>
        </p:nvPicPr>
        <p:blipFill>
          <a:blip r:embed="rId2"/>
          <a:stretch>
            <a:fillRect/>
          </a:stretch>
        </p:blipFill>
        <p:spPr>
          <a:xfrm>
            <a:off x="9741690" y="6289676"/>
            <a:ext cx="2287501" cy="387795"/>
          </a:xfrm>
          <a:prstGeom prst="rect">
            <a:avLst/>
          </a:prstGeom>
        </p:spPr>
      </p:pic>
      <p:sp>
        <p:nvSpPr>
          <p:cNvPr id="33" name="TextBox 32">
            <a:extLst>
              <a:ext uri="{FF2B5EF4-FFF2-40B4-BE49-F238E27FC236}">
                <a16:creationId xmlns:a16="http://schemas.microsoft.com/office/drawing/2014/main" id="{6D5D8C78-E369-9ACA-EE58-617EA6BBDA35}"/>
              </a:ext>
            </a:extLst>
          </p:cNvPr>
          <p:cNvSpPr txBox="1"/>
          <p:nvPr/>
        </p:nvSpPr>
        <p:spPr>
          <a:xfrm>
            <a:off x="6543676" y="311799"/>
            <a:ext cx="5301222" cy="646331"/>
          </a:xfrm>
          <a:prstGeom prst="rect">
            <a:avLst/>
          </a:prstGeom>
          <a:noFill/>
        </p:spPr>
        <p:txBody>
          <a:bodyPr wrap="square" rtlCol="0">
            <a:spAutoFit/>
          </a:bodyPr>
          <a:lstStyle/>
          <a:p>
            <a:pPr algn="r"/>
            <a:r>
              <a:rPr lang="en-US" sz="3600" dirty="0">
                <a:solidFill>
                  <a:srgbClr val="002060"/>
                </a:solidFill>
              </a:rPr>
              <a:t>phase 3 – scope of services</a:t>
            </a:r>
          </a:p>
        </p:txBody>
      </p:sp>
    </p:spTree>
    <p:extLst>
      <p:ext uri="{BB962C8B-B14F-4D97-AF65-F5344CB8AC3E}">
        <p14:creationId xmlns:p14="http://schemas.microsoft.com/office/powerpoint/2010/main" val="26175957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40FFADCD-B1EB-F150-7D21-14ECF38DD42C}"/>
              </a:ext>
            </a:extLst>
          </p:cNvPr>
          <p:cNvSpPr txBox="1"/>
          <p:nvPr/>
        </p:nvSpPr>
        <p:spPr>
          <a:xfrm>
            <a:off x="514350" y="1457316"/>
            <a:ext cx="2814638" cy="369332"/>
          </a:xfrm>
          <a:prstGeom prst="rect">
            <a:avLst/>
          </a:prstGeom>
          <a:noFill/>
        </p:spPr>
        <p:txBody>
          <a:bodyPr wrap="square" rtlCol="0">
            <a:spAutoFit/>
          </a:bodyPr>
          <a:lstStyle/>
          <a:p>
            <a:r>
              <a:rPr lang="en-US" dirty="0">
                <a:solidFill>
                  <a:srgbClr val="002060"/>
                </a:solidFill>
              </a:rPr>
              <a:t>Premises Acceptance</a:t>
            </a:r>
          </a:p>
        </p:txBody>
      </p:sp>
      <p:sp>
        <p:nvSpPr>
          <p:cNvPr id="8" name="TextBox 7">
            <a:extLst>
              <a:ext uri="{FF2B5EF4-FFF2-40B4-BE49-F238E27FC236}">
                <a16:creationId xmlns:a16="http://schemas.microsoft.com/office/drawing/2014/main" id="{1C392507-85A8-6CF1-94DD-2DEEC2EB25F1}"/>
              </a:ext>
            </a:extLst>
          </p:cNvPr>
          <p:cNvSpPr txBox="1"/>
          <p:nvPr/>
        </p:nvSpPr>
        <p:spPr>
          <a:xfrm>
            <a:off x="514349" y="1712344"/>
            <a:ext cx="5072063" cy="523220"/>
          </a:xfrm>
          <a:prstGeom prst="rect">
            <a:avLst/>
          </a:prstGeom>
          <a:noFill/>
        </p:spPr>
        <p:txBody>
          <a:bodyPr wrap="square" rtlCol="0">
            <a:spAutoFit/>
          </a:bodyPr>
          <a:lstStyle/>
          <a:p>
            <a:r>
              <a:rPr lang="en-US" sz="1400" dirty="0"/>
              <a:t>Conduct on-site walkthrough with Tenant representative and receive written confirmation of Premises acceptance.</a:t>
            </a:r>
          </a:p>
        </p:txBody>
      </p:sp>
      <p:sp>
        <p:nvSpPr>
          <p:cNvPr id="9" name="TextBox 8">
            <a:extLst>
              <a:ext uri="{FF2B5EF4-FFF2-40B4-BE49-F238E27FC236}">
                <a16:creationId xmlns:a16="http://schemas.microsoft.com/office/drawing/2014/main" id="{B52C8065-331C-D862-625D-0F16DD3458DF}"/>
              </a:ext>
            </a:extLst>
          </p:cNvPr>
          <p:cNvSpPr txBox="1"/>
          <p:nvPr/>
        </p:nvSpPr>
        <p:spPr>
          <a:xfrm>
            <a:off x="511427" y="2239829"/>
            <a:ext cx="2814638" cy="369332"/>
          </a:xfrm>
          <a:prstGeom prst="rect">
            <a:avLst/>
          </a:prstGeom>
          <a:noFill/>
        </p:spPr>
        <p:txBody>
          <a:bodyPr wrap="square" rtlCol="0">
            <a:spAutoFit/>
          </a:bodyPr>
          <a:lstStyle/>
          <a:p>
            <a:r>
              <a:rPr lang="en-US" dirty="0">
                <a:solidFill>
                  <a:srgbClr val="002060"/>
                </a:solidFill>
              </a:rPr>
              <a:t>Contractor Check-In</a:t>
            </a:r>
          </a:p>
        </p:txBody>
      </p:sp>
      <p:sp>
        <p:nvSpPr>
          <p:cNvPr id="10" name="TextBox 9">
            <a:extLst>
              <a:ext uri="{FF2B5EF4-FFF2-40B4-BE49-F238E27FC236}">
                <a16:creationId xmlns:a16="http://schemas.microsoft.com/office/drawing/2014/main" id="{9D1291CC-0479-8700-9CB7-163F3E834BAE}"/>
              </a:ext>
            </a:extLst>
          </p:cNvPr>
          <p:cNvSpPr txBox="1"/>
          <p:nvPr/>
        </p:nvSpPr>
        <p:spPr>
          <a:xfrm>
            <a:off x="511427" y="2508017"/>
            <a:ext cx="4974972" cy="738664"/>
          </a:xfrm>
          <a:prstGeom prst="rect">
            <a:avLst/>
          </a:prstGeom>
          <a:noFill/>
        </p:spPr>
        <p:txBody>
          <a:bodyPr wrap="square" rtlCol="0">
            <a:spAutoFit/>
          </a:bodyPr>
          <a:lstStyle/>
          <a:p>
            <a:r>
              <a:rPr lang="en-US" sz="1400" dirty="0"/>
              <a:t>Establish “check in” procedures for Tenant contractors and hold pre-construction meeting prior to allowing the commencement of any Tenant work.</a:t>
            </a:r>
          </a:p>
        </p:txBody>
      </p:sp>
      <p:sp>
        <p:nvSpPr>
          <p:cNvPr id="11" name="TextBox 10">
            <a:extLst>
              <a:ext uri="{FF2B5EF4-FFF2-40B4-BE49-F238E27FC236}">
                <a16:creationId xmlns:a16="http://schemas.microsoft.com/office/drawing/2014/main" id="{F5909A24-168D-6A68-38EB-222E6945DA11}"/>
              </a:ext>
            </a:extLst>
          </p:cNvPr>
          <p:cNvSpPr txBox="1"/>
          <p:nvPr/>
        </p:nvSpPr>
        <p:spPr>
          <a:xfrm>
            <a:off x="511427" y="3241988"/>
            <a:ext cx="2814638" cy="369332"/>
          </a:xfrm>
          <a:prstGeom prst="rect">
            <a:avLst/>
          </a:prstGeom>
          <a:noFill/>
        </p:spPr>
        <p:txBody>
          <a:bodyPr wrap="square" rtlCol="0">
            <a:spAutoFit/>
          </a:bodyPr>
          <a:lstStyle/>
          <a:p>
            <a:r>
              <a:rPr lang="en-US" dirty="0">
                <a:solidFill>
                  <a:srgbClr val="002060"/>
                </a:solidFill>
              </a:rPr>
              <a:t>Rules &amp; Regulations</a:t>
            </a:r>
          </a:p>
        </p:txBody>
      </p:sp>
      <p:sp>
        <p:nvSpPr>
          <p:cNvPr id="12" name="TextBox 11">
            <a:extLst>
              <a:ext uri="{FF2B5EF4-FFF2-40B4-BE49-F238E27FC236}">
                <a16:creationId xmlns:a16="http://schemas.microsoft.com/office/drawing/2014/main" id="{8891D830-9E5D-58DE-5E85-E7CAED76BC13}"/>
              </a:ext>
            </a:extLst>
          </p:cNvPr>
          <p:cNvSpPr txBox="1"/>
          <p:nvPr/>
        </p:nvSpPr>
        <p:spPr>
          <a:xfrm>
            <a:off x="511427" y="3511304"/>
            <a:ext cx="4974972" cy="738664"/>
          </a:xfrm>
          <a:prstGeom prst="rect">
            <a:avLst/>
          </a:prstGeom>
          <a:noFill/>
        </p:spPr>
        <p:txBody>
          <a:bodyPr wrap="square" rtlCol="0">
            <a:spAutoFit/>
          </a:bodyPr>
          <a:lstStyle/>
          <a:p>
            <a:r>
              <a:rPr lang="en-US" sz="1400" dirty="0"/>
              <a:t>Distribute, review, and enforce all contractor rules and regulation sections of the Criteria Manual for the project with Tenant and its contractor to ensure understanding and acceptance.</a:t>
            </a:r>
          </a:p>
        </p:txBody>
      </p:sp>
      <p:sp>
        <p:nvSpPr>
          <p:cNvPr id="15" name="TextBox 14">
            <a:extLst>
              <a:ext uri="{FF2B5EF4-FFF2-40B4-BE49-F238E27FC236}">
                <a16:creationId xmlns:a16="http://schemas.microsoft.com/office/drawing/2014/main" id="{D974E380-BA81-0BE0-7FE1-ACC7B9C36575}"/>
              </a:ext>
            </a:extLst>
          </p:cNvPr>
          <p:cNvSpPr txBox="1"/>
          <p:nvPr/>
        </p:nvSpPr>
        <p:spPr>
          <a:xfrm>
            <a:off x="6705601" y="1457316"/>
            <a:ext cx="3241587" cy="369332"/>
          </a:xfrm>
          <a:prstGeom prst="rect">
            <a:avLst/>
          </a:prstGeom>
          <a:noFill/>
        </p:spPr>
        <p:txBody>
          <a:bodyPr wrap="square" rtlCol="0">
            <a:spAutoFit/>
          </a:bodyPr>
          <a:lstStyle/>
          <a:p>
            <a:r>
              <a:rPr lang="en-US" dirty="0">
                <a:solidFill>
                  <a:srgbClr val="002060"/>
                </a:solidFill>
              </a:rPr>
              <a:t>Tenant Construction Oversight</a:t>
            </a:r>
          </a:p>
        </p:txBody>
      </p:sp>
      <p:sp>
        <p:nvSpPr>
          <p:cNvPr id="16" name="TextBox 15">
            <a:extLst>
              <a:ext uri="{FF2B5EF4-FFF2-40B4-BE49-F238E27FC236}">
                <a16:creationId xmlns:a16="http://schemas.microsoft.com/office/drawing/2014/main" id="{C5D6292C-C2F6-71B4-89F8-3F44A43E69DD}"/>
              </a:ext>
            </a:extLst>
          </p:cNvPr>
          <p:cNvSpPr txBox="1"/>
          <p:nvPr/>
        </p:nvSpPr>
        <p:spPr>
          <a:xfrm>
            <a:off x="6705602" y="1740920"/>
            <a:ext cx="4972050" cy="954107"/>
          </a:xfrm>
          <a:prstGeom prst="rect">
            <a:avLst/>
          </a:prstGeom>
          <a:noFill/>
        </p:spPr>
        <p:txBody>
          <a:bodyPr wrap="square" rtlCol="0">
            <a:spAutoFit/>
          </a:bodyPr>
          <a:lstStyle/>
          <a:p>
            <a:r>
              <a:rPr lang="en-US" sz="1400" dirty="0"/>
              <a:t>Monitor on-site Tenant construction to ensure conformity with the approved plans, Criteria Manual, and the Contractor Rules &amp; Regulations. Ensure that all work is being carried out in a safe and professional manner. </a:t>
            </a:r>
          </a:p>
        </p:txBody>
      </p:sp>
      <p:sp>
        <p:nvSpPr>
          <p:cNvPr id="17" name="TextBox 16">
            <a:extLst>
              <a:ext uri="{FF2B5EF4-FFF2-40B4-BE49-F238E27FC236}">
                <a16:creationId xmlns:a16="http://schemas.microsoft.com/office/drawing/2014/main" id="{8BA97E0C-4D7F-E99D-A7A1-AE7CFCA170E7}"/>
              </a:ext>
            </a:extLst>
          </p:cNvPr>
          <p:cNvSpPr txBox="1"/>
          <p:nvPr/>
        </p:nvSpPr>
        <p:spPr>
          <a:xfrm>
            <a:off x="6702683" y="2677566"/>
            <a:ext cx="2814638" cy="369332"/>
          </a:xfrm>
          <a:prstGeom prst="rect">
            <a:avLst/>
          </a:prstGeom>
          <a:noFill/>
        </p:spPr>
        <p:txBody>
          <a:bodyPr wrap="square" rtlCol="0">
            <a:spAutoFit/>
          </a:bodyPr>
          <a:lstStyle/>
          <a:p>
            <a:r>
              <a:rPr lang="en-US" dirty="0">
                <a:solidFill>
                  <a:srgbClr val="002060"/>
                </a:solidFill>
              </a:rPr>
              <a:t>Field Coordination</a:t>
            </a:r>
          </a:p>
        </p:txBody>
      </p:sp>
      <p:sp>
        <p:nvSpPr>
          <p:cNvPr id="18" name="TextBox 17">
            <a:extLst>
              <a:ext uri="{FF2B5EF4-FFF2-40B4-BE49-F238E27FC236}">
                <a16:creationId xmlns:a16="http://schemas.microsoft.com/office/drawing/2014/main" id="{A82ACCC3-36AE-DB1D-E538-E088B1B4E936}"/>
              </a:ext>
            </a:extLst>
          </p:cNvPr>
          <p:cNvSpPr txBox="1"/>
          <p:nvPr/>
        </p:nvSpPr>
        <p:spPr>
          <a:xfrm>
            <a:off x="6702683" y="2946882"/>
            <a:ext cx="4972050" cy="1169551"/>
          </a:xfrm>
          <a:prstGeom prst="rect">
            <a:avLst/>
          </a:prstGeom>
          <a:noFill/>
        </p:spPr>
        <p:txBody>
          <a:bodyPr wrap="square" rtlCol="0">
            <a:spAutoFit/>
          </a:bodyPr>
          <a:lstStyle/>
          <a:p>
            <a:r>
              <a:rPr lang="en-US" sz="1400" dirty="0"/>
              <a:t>Acting as Client liaison, coordinate Tenant’s fit-out with Ownership, base building development, design and construction, property management, and operations team to minimize disruption to existing and/or adjacent Tenants, residents, neighbors, and the general public.</a:t>
            </a:r>
          </a:p>
        </p:txBody>
      </p:sp>
      <p:sp>
        <p:nvSpPr>
          <p:cNvPr id="19" name="TextBox 18">
            <a:extLst>
              <a:ext uri="{FF2B5EF4-FFF2-40B4-BE49-F238E27FC236}">
                <a16:creationId xmlns:a16="http://schemas.microsoft.com/office/drawing/2014/main" id="{BC519E65-1F97-42AF-2070-0C79F31E54EB}"/>
              </a:ext>
            </a:extLst>
          </p:cNvPr>
          <p:cNvSpPr txBox="1"/>
          <p:nvPr/>
        </p:nvSpPr>
        <p:spPr>
          <a:xfrm>
            <a:off x="6702683" y="4060609"/>
            <a:ext cx="2981325" cy="369332"/>
          </a:xfrm>
          <a:prstGeom prst="rect">
            <a:avLst/>
          </a:prstGeom>
          <a:noFill/>
        </p:spPr>
        <p:txBody>
          <a:bodyPr wrap="square" rtlCol="0">
            <a:spAutoFit/>
          </a:bodyPr>
          <a:lstStyle/>
          <a:p>
            <a:r>
              <a:rPr lang="en-US" dirty="0">
                <a:solidFill>
                  <a:srgbClr val="002060"/>
                </a:solidFill>
              </a:rPr>
              <a:t>Merchandising</a:t>
            </a:r>
          </a:p>
        </p:txBody>
      </p:sp>
      <p:sp>
        <p:nvSpPr>
          <p:cNvPr id="20" name="TextBox 19">
            <a:extLst>
              <a:ext uri="{FF2B5EF4-FFF2-40B4-BE49-F238E27FC236}">
                <a16:creationId xmlns:a16="http://schemas.microsoft.com/office/drawing/2014/main" id="{BFF73FE8-F928-7F0C-278B-9606A09F72EB}"/>
              </a:ext>
            </a:extLst>
          </p:cNvPr>
          <p:cNvSpPr txBox="1"/>
          <p:nvPr/>
        </p:nvSpPr>
        <p:spPr>
          <a:xfrm>
            <a:off x="6702683" y="4331536"/>
            <a:ext cx="4972050" cy="954107"/>
          </a:xfrm>
          <a:prstGeom prst="rect">
            <a:avLst/>
          </a:prstGeom>
          <a:noFill/>
        </p:spPr>
        <p:txBody>
          <a:bodyPr wrap="square" rtlCol="0">
            <a:spAutoFit/>
          </a:bodyPr>
          <a:lstStyle/>
          <a:p>
            <a:r>
              <a:rPr lang="en-US" sz="1400" dirty="0"/>
              <a:t>Ensure that all approvals needed for stocking of merchandise are properly secured by Tenant. Facilitate and coordinate Tenant delivery, unloading and stocking of merchandise with center operations, neighboring Tenants, and base building operations.</a:t>
            </a:r>
          </a:p>
        </p:txBody>
      </p:sp>
      <p:sp>
        <p:nvSpPr>
          <p:cNvPr id="13" name="TextBox 12">
            <a:extLst>
              <a:ext uri="{FF2B5EF4-FFF2-40B4-BE49-F238E27FC236}">
                <a16:creationId xmlns:a16="http://schemas.microsoft.com/office/drawing/2014/main" id="{79DCB2B4-2B1B-735C-6F53-020DC9BE099D}"/>
              </a:ext>
            </a:extLst>
          </p:cNvPr>
          <p:cNvSpPr txBox="1"/>
          <p:nvPr/>
        </p:nvSpPr>
        <p:spPr>
          <a:xfrm>
            <a:off x="511427" y="4245275"/>
            <a:ext cx="2814638" cy="369332"/>
          </a:xfrm>
          <a:prstGeom prst="rect">
            <a:avLst/>
          </a:prstGeom>
          <a:noFill/>
        </p:spPr>
        <p:txBody>
          <a:bodyPr wrap="square" rtlCol="0">
            <a:spAutoFit/>
          </a:bodyPr>
          <a:lstStyle/>
          <a:p>
            <a:r>
              <a:rPr lang="en-US" dirty="0">
                <a:solidFill>
                  <a:srgbClr val="002060"/>
                </a:solidFill>
              </a:rPr>
              <a:t>Deposits &amp; Fees</a:t>
            </a:r>
          </a:p>
        </p:txBody>
      </p:sp>
      <p:sp>
        <p:nvSpPr>
          <p:cNvPr id="14" name="TextBox 13">
            <a:extLst>
              <a:ext uri="{FF2B5EF4-FFF2-40B4-BE49-F238E27FC236}">
                <a16:creationId xmlns:a16="http://schemas.microsoft.com/office/drawing/2014/main" id="{B0D7BC54-2942-6A96-341D-88448C742B7C}"/>
              </a:ext>
            </a:extLst>
          </p:cNvPr>
          <p:cNvSpPr txBox="1"/>
          <p:nvPr/>
        </p:nvSpPr>
        <p:spPr>
          <a:xfrm>
            <a:off x="511427" y="4514591"/>
            <a:ext cx="4974972" cy="738664"/>
          </a:xfrm>
          <a:prstGeom prst="rect">
            <a:avLst/>
          </a:prstGeom>
          <a:noFill/>
        </p:spPr>
        <p:txBody>
          <a:bodyPr wrap="square" rtlCol="0">
            <a:spAutoFit/>
          </a:bodyPr>
          <a:lstStyle/>
          <a:p>
            <a:r>
              <a:rPr lang="en-US" sz="1400" dirty="0"/>
              <a:t>Receive all required paperwork submittals, construction deposit checks, fees, and certificates of insurance and forward to Client representative.</a:t>
            </a:r>
          </a:p>
        </p:txBody>
      </p:sp>
      <p:sp>
        <p:nvSpPr>
          <p:cNvPr id="2" name="Parallelogram 1">
            <a:extLst>
              <a:ext uri="{FF2B5EF4-FFF2-40B4-BE49-F238E27FC236}">
                <a16:creationId xmlns:a16="http://schemas.microsoft.com/office/drawing/2014/main" id="{CDD27AEA-74BB-9F1A-EDE2-9A342956AD5C}"/>
              </a:ext>
            </a:extLst>
          </p:cNvPr>
          <p:cNvSpPr/>
          <p:nvPr/>
        </p:nvSpPr>
        <p:spPr>
          <a:xfrm rot="10800000">
            <a:off x="646734" y="283394"/>
            <a:ext cx="2150075" cy="976184"/>
          </a:xfrm>
          <a:prstGeom prst="parallelogram">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3E0AD5BC-CD17-8681-D4D1-BE486DED38E1}"/>
              </a:ext>
            </a:extLst>
          </p:cNvPr>
          <p:cNvSpPr txBox="1"/>
          <p:nvPr/>
        </p:nvSpPr>
        <p:spPr>
          <a:xfrm>
            <a:off x="801870" y="417542"/>
            <a:ext cx="1839802" cy="707886"/>
          </a:xfrm>
          <a:prstGeom prst="rect">
            <a:avLst/>
          </a:prstGeom>
          <a:noFill/>
        </p:spPr>
        <p:txBody>
          <a:bodyPr wrap="square" rtlCol="0">
            <a:spAutoFit/>
          </a:bodyPr>
          <a:lstStyle/>
          <a:p>
            <a:r>
              <a:rPr lang="en-US" sz="2000" b="1" i="1" dirty="0">
                <a:solidFill>
                  <a:schemeClr val="bg1"/>
                </a:solidFill>
              </a:rPr>
              <a:t> TENANT</a:t>
            </a:r>
          </a:p>
          <a:p>
            <a:r>
              <a:rPr lang="en-US" sz="2000" b="1" i="1" dirty="0">
                <a:solidFill>
                  <a:schemeClr val="bg1"/>
                </a:solidFill>
              </a:rPr>
              <a:t>IMPROVEMENT</a:t>
            </a:r>
          </a:p>
        </p:txBody>
      </p:sp>
      <p:sp>
        <p:nvSpPr>
          <p:cNvPr id="23" name="TextBox 22">
            <a:extLst>
              <a:ext uri="{FF2B5EF4-FFF2-40B4-BE49-F238E27FC236}">
                <a16:creationId xmlns:a16="http://schemas.microsoft.com/office/drawing/2014/main" id="{77FB5098-1D48-46D4-9F04-23144FB387F4}"/>
              </a:ext>
            </a:extLst>
          </p:cNvPr>
          <p:cNvSpPr txBox="1"/>
          <p:nvPr/>
        </p:nvSpPr>
        <p:spPr>
          <a:xfrm>
            <a:off x="511428" y="5248562"/>
            <a:ext cx="2814638" cy="369332"/>
          </a:xfrm>
          <a:prstGeom prst="rect">
            <a:avLst/>
          </a:prstGeom>
          <a:noFill/>
        </p:spPr>
        <p:txBody>
          <a:bodyPr wrap="square" rtlCol="0">
            <a:spAutoFit/>
          </a:bodyPr>
          <a:lstStyle/>
          <a:p>
            <a:r>
              <a:rPr lang="en-US" dirty="0">
                <a:solidFill>
                  <a:srgbClr val="002060"/>
                </a:solidFill>
              </a:rPr>
              <a:t>Permit Processing</a:t>
            </a:r>
          </a:p>
        </p:txBody>
      </p:sp>
      <p:sp>
        <p:nvSpPr>
          <p:cNvPr id="24" name="TextBox 23">
            <a:extLst>
              <a:ext uri="{FF2B5EF4-FFF2-40B4-BE49-F238E27FC236}">
                <a16:creationId xmlns:a16="http://schemas.microsoft.com/office/drawing/2014/main" id="{63323887-7B2D-95C4-C3ED-70041B46E3CA}"/>
              </a:ext>
            </a:extLst>
          </p:cNvPr>
          <p:cNvSpPr txBox="1"/>
          <p:nvPr/>
        </p:nvSpPr>
        <p:spPr>
          <a:xfrm>
            <a:off x="511428" y="5517878"/>
            <a:ext cx="5074984" cy="738664"/>
          </a:xfrm>
          <a:prstGeom prst="rect">
            <a:avLst/>
          </a:prstGeom>
          <a:noFill/>
        </p:spPr>
        <p:txBody>
          <a:bodyPr wrap="square" rtlCol="0">
            <a:spAutoFit/>
          </a:bodyPr>
          <a:lstStyle/>
          <a:p>
            <a:r>
              <a:rPr lang="en-US" sz="1400" dirty="0"/>
              <a:t>Monitor and facilitate the Tenant’s timely submittal of construction drawings for permit, municipality review, and comment and receipt of Tenant’s building permit for interior fit-out.</a:t>
            </a:r>
          </a:p>
        </p:txBody>
      </p:sp>
      <p:sp>
        <p:nvSpPr>
          <p:cNvPr id="25" name="TextBox 24">
            <a:extLst>
              <a:ext uri="{FF2B5EF4-FFF2-40B4-BE49-F238E27FC236}">
                <a16:creationId xmlns:a16="http://schemas.microsoft.com/office/drawing/2014/main" id="{2262F79C-1DAE-74E5-B8E8-450804DBEA77}"/>
              </a:ext>
            </a:extLst>
          </p:cNvPr>
          <p:cNvSpPr txBox="1"/>
          <p:nvPr/>
        </p:nvSpPr>
        <p:spPr>
          <a:xfrm>
            <a:off x="6702683" y="5214443"/>
            <a:ext cx="2981325" cy="369332"/>
          </a:xfrm>
          <a:prstGeom prst="rect">
            <a:avLst/>
          </a:prstGeom>
          <a:noFill/>
        </p:spPr>
        <p:txBody>
          <a:bodyPr wrap="square" rtlCol="0">
            <a:spAutoFit/>
          </a:bodyPr>
          <a:lstStyle/>
          <a:p>
            <a:r>
              <a:rPr lang="en-US" dirty="0">
                <a:solidFill>
                  <a:srgbClr val="002060"/>
                </a:solidFill>
              </a:rPr>
              <a:t>Occupancy</a:t>
            </a:r>
          </a:p>
        </p:txBody>
      </p:sp>
      <p:sp>
        <p:nvSpPr>
          <p:cNvPr id="26" name="TextBox 25">
            <a:extLst>
              <a:ext uri="{FF2B5EF4-FFF2-40B4-BE49-F238E27FC236}">
                <a16:creationId xmlns:a16="http://schemas.microsoft.com/office/drawing/2014/main" id="{FEB6FA96-5D6E-0472-BDD9-712238457034}"/>
              </a:ext>
            </a:extLst>
          </p:cNvPr>
          <p:cNvSpPr txBox="1"/>
          <p:nvPr/>
        </p:nvSpPr>
        <p:spPr>
          <a:xfrm>
            <a:off x="6702683" y="5497989"/>
            <a:ext cx="4972050" cy="523220"/>
          </a:xfrm>
          <a:prstGeom prst="rect">
            <a:avLst/>
          </a:prstGeom>
          <a:noFill/>
        </p:spPr>
        <p:txBody>
          <a:bodyPr wrap="square" rtlCol="0">
            <a:spAutoFit/>
          </a:bodyPr>
          <a:lstStyle/>
          <a:p>
            <a:r>
              <a:rPr lang="en-US" sz="1400" dirty="0"/>
              <a:t>Ensure all municipal and Landlord approvals needed for store opening have been received by or on behalf of the Tenant.</a:t>
            </a:r>
          </a:p>
        </p:txBody>
      </p:sp>
      <p:pic>
        <p:nvPicPr>
          <p:cNvPr id="28" name="Picture 27" descr="A picture containing font, graphics, graphic design, typography&#10;&#10;Description automatically generated">
            <a:extLst>
              <a:ext uri="{FF2B5EF4-FFF2-40B4-BE49-F238E27FC236}">
                <a16:creationId xmlns:a16="http://schemas.microsoft.com/office/drawing/2014/main" id="{D0F1D2DF-77E1-E8F4-A33E-803FF76D4926}"/>
              </a:ext>
            </a:extLst>
          </p:cNvPr>
          <p:cNvPicPr>
            <a:picLocks noChangeAspect="1"/>
          </p:cNvPicPr>
          <p:nvPr/>
        </p:nvPicPr>
        <p:blipFill>
          <a:blip r:embed="rId2"/>
          <a:stretch>
            <a:fillRect/>
          </a:stretch>
        </p:blipFill>
        <p:spPr>
          <a:xfrm>
            <a:off x="9741690" y="6289676"/>
            <a:ext cx="2287501" cy="387795"/>
          </a:xfrm>
          <a:prstGeom prst="rect">
            <a:avLst/>
          </a:prstGeom>
        </p:spPr>
      </p:pic>
      <p:sp>
        <p:nvSpPr>
          <p:cNvPr id="29" name="TextBox 28">
            <a:extLst>
              <a:ext uri="{FF2B5EF4-FFF2-40B4-BE49-F238E27FC236}">
                <a16:creationId xmlns:a16="http://schemas.microsoft.com/office/drawing/2014/main" id="{A572A88E-E580-D1E9-1AE6-1D6ABF70467B}"/>
              </a:ext>
            </a:extLst>
          </p:cNvPr>
          <p:cNvSpPr txBox="1"/>
          <p:nvPr/>
        </p:nvSpPr>
        <p:spPr>
          <a:xfrm>
            <a:off x="6543676" y="311799"/>
            <a:ext cx="5301222" cy="646331"/>
          </a:xfrm>
          <a:prstGeom prst="rect">
            <a:avLst/>
          </a:prstGeom>
          <a:noFill/>
        </p:spPr>
        <p:txBody>
          <a:bodyPr wrap="square" rtlCol="0">
            <a:spAutoFit/>
          </a:bodyPr>
          <a:lstStyle/>
          <a:p>
            <a:pPr algn="r"/>
            <a:r>
              <a:rPr lang="en-US" sz="3600" dirty="0">
                <a:solidFill>
                  <a:srgbClr val="002060"/>
                </a:solidFill>
              </a:rPr>
              <a:t>phase 4 – scope of services</a:t>
            </a:r>
          </a:p>
        </p:txBody>
      </p:sp>
    </p:spTree>
    <p:extLst>
      <p:ext uri="{BB962C8B-B14F-4D97-AF65-F5344CB8AC3E}">
        <p14:creationId xmlns:p14="http://schemas.microsoft.com/office/powerpoint/2010/main" val="27369265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40FFADCD-B1EB-F150-7D21-14ECF38DD42C}"/>
              </a:ext>
            </a:extLst>
          </p:cNvPr>
          <p:cNvSpPr txBox="1"/>
          <p:nvPr/>
        </p:nvSpPr>
        <p:spPr>
          <a:xfrm>
            <a:off x="514350" y="1457316"/>
            <a:ext cx="2814638" cy="369332"/>
          </a:xfrm>
          <a:prstGeom prst="rect">
            <a:avLst/>
          </a:prstGeom>
          <a:noFill/>
        </p:spPr>
        <p:txBody>
          <a:bodyPr wrap="square" rtlCol="0">
            <a:spAutoFit/>
          </a:bodyPr>
          <a:lstStyle/>
          <a:p>
            <a:r>
              <a:rPr lang="en-US" dirty="0">
                <a:solidFill>
                  <a:srgbClr val="002060"/>
                </a:solidFill>
              </a:rPr>
              <a:t>Punchlist</a:t>
            </a:r>
          </a:p>
        </p:txBody>
      </p:sp>
      <p:sp>
        <p:nvSpPr>
          <p:cNvPr id="8" name="TextBox 7">
            <a:extLst>
              <a:ext uri="{FF2B5EF4-FFF2-40B4-BE49-F238E27FC236}">
                <a16:creationId xmlns:a16="http://schemas.microsoft.com/office/drawing/2014/main" id="{1C392507-85A8-6CF1-94DD-2DEEC2EB25F1}"/>
              </a:ext>
            </a:extLst>
          </p:cNvPr>
          <p:cNvSpPr txBox="1"/>
          <p:nvPr/>
        </p:nvSpPr>
        <p:spPr>
          <a:xfrm>
            <a:off x="514349" y="1730273"/>
            <a:ext cx="5072063" cy="523220"/>
          </a:xfrm>
          <a:prstGeom prst="rect">
            <a:avLst/>
          </a:prstGeom>
          <a:noFill/>
        </p:spPr>
        <p:txBody>
          <a:bodyPr wrap="square" rtlCol="0">
            <a:spAutoFit/>
          </a:bodyPr>
          <a:lstStyle/>
          <a:p>
            <a:r>
              <a:rPr lang="en-US" sz="1400" dirty="0"/>
              <a:t>Carry out a store walkthrough immediately prior to store opening and prepare a list of delinquent items.</a:t>
            </a:r>
          </a:p>
        </p:txBody>
      </p:sp>
      <p:sp>
        <p:nvSpPr>
          <p:cNvPr id="9" name="TextBox 8">
            <a:extLst>
              <a:ext uri="{FF2B5EF4-FFF2-40B4-BE49-F238E27FC236}">
                <a16:creationId xmlns:a16="http://schemas.microsoft.com/office/drawing/2014/main" id="{B52C8065-331C-D862-625D-0F16DD3458DF}"/>
              </a:ext>
            </a:extLst>
          </p:cNvPr>
          <p:cNvSpPr txBox="1"/>
          <p:nvPr/>
        </p:nvSpPr>
        <p:spPr>
          <a:xfrm>
            <a:off x="511427" y="2257758"/>
            <a:ext cx="2814638" cy="369332"/>
          </a:xfrm>
          <a:prstGeom prst="rect">
            <a:avLst/>
          </a:prstGeom>
          <a:noFill/>
        </p:spPr>
        <p:txBody>
          <a:bodyPr wrap="square" rtlCol="0">
            <a:spAutoFit/>
          </a:bodyPr>
          <a:lstStyle/>
          <a:p>
            <a:r>
              <a:rPr lang="en-US" dirty="0">
                <a:solidFill>
                  <a:srgbClr val="002060"/>
                </a:solidFill>
              </a:rPr>
              <a:t>Lien Waivers</a:t>
            </a:r>
          </a:p>
        </p:txBody>
      </p:sp>
      <p:sp>
        <p:nvSpPr>
          <p:cNvPr id="10" name="TextBox 9">
            <a:extLst>
              <a:ext uri="{FF2B5EF4-FFF2-40B4-BE49-F238E27FC236}">
                <a16:creationId xmlns:a16="http://schemas.microsoft.com/office/drawing/2014/main" id="{9D1291CC-0479-8700-9CB7-163F3E834BAE}"/>
              </a:ext>
            </a:extLst>
          </p:cNvPr>
          <p:cNvSpPr txBox="1"/>
          <p:nvPr/>
        </p:nvSpPr>
        <p:spPr>
          <a:xfrm>
            <a:off x="511427" y="2543875"/>
            <a:ext cx="4974972" cy="738664"/>
          </a:xfrm>
          <a:prstGeom prst="rect">
            <a:avLst/>
          </a:prstGeom>
          <a:noFill/>
        </p:spPr>
        <p:txBody>
          <a:bodyPr wrap="square" rtlCol="0">
            <a:spAutoFit/>
          </a:bodyPr>
          <a:lstStyle/>
          <a:p>
            <a:r>
              <a:rPr lang="en-US" sz="1400" dirty="0"/>
              <a:t>Receive a copy of the Tenant contractor’s final unconditional waiver of lien for the project which shall also include a schedule of values for project fit-out cost.</a:t>
            </a:r>
          </a:p>
        </p:txBody>
      </p:sp>
      <p:sp>
        <p:nvSpPr>
          <p:cNvPr id="11" name="TextBox 10">
            <a:extLst>
              <a:ext uri="{FF2B5EF4-FFF2-40B4-BE49-F238E27FC236}">
                <a16:creationId xmlns:a16="http://schemas.microsoft.com/office/drawing/2014/main" id="{F5909A24-168D-6A68-38EB-222E6945DA11}"/>
              </a:ext>
            </a:extLst>
          </p:cNvPr>
          <p:cNvSpPr txBox="1"/>
          <p:nvPr/>
        </p:nvSpPr>
        <p:spPr>
          <a:xfrm>
            <a:off x="511427" y="3295775"/>
            <a:ext cx="2814638" cy="369332"/>
          </a:xfrm>
          <a:prstGeom prst="rect">
            <a:avLst/>
          </a:prstGeom>
          <a:noFill/>
        </p:spPr>
        <p:txBody>
          <a:bodyPr wrap="square" rtlCol="0">
            <a:spAutoFit/>
          </a:bodyPr>
          <a:lstStyle/>
          <a:p>
            <a:r>
              <a:rPr lang="en-US" dirty="0">
                <a:solidFill>
                  <a:srgbClr val="002060"/>
                </a:solidFill>
              </a:rPr>
              <a:t>Certificate of Occupancy</a:t>
            </a:r>
          </a:p>
        </p:txBody>
      </p:sp>
      <p:sp>
        <p:nvSpPr>
          <p:cNvPr id="12" name="TextBox 11">
            <a:extLst>
              <a:ext uri="{FF2B5EF4-FFF2-40B4-BE49-F238E27FC236}">
                <a16:creationId xmlns:a16="http://schemas.microsoft.com/office/drawing/2014/main" id="{8891D830-9E5D-58DE-5E85-E7CAED76BC13}"/>
              </a:ext>
            </a:extLst>
          </p:cNvPr>
          <p:cNvSpPr txBox="1"/>
          <p:nvPr/>
        </p:nvSpPr>
        <p:spPr>
          <a:xfrm>
            <a:off x="511427" y="3583020"/>
            <a:ext cx="4974972" cy="738664"/>
          </a:xfrm>
          <a:prstGeom prst="rect">
            <a:avLst/>
          </a:prstGeom>
          <a:noFill/>
        </p:spPr>
        <p:txBody>
          <a:bodyPr wrap="square" rtlCol="0">
            <a:spAutoFit/>
          </a:bodyPr>
          <a:lstStyle/>
          <a:p>
            <a:r>
              <a:rPr lang="en-US" sz="1400" dirty="0"/>
              <a:t>Receive a copy of the Tenant’s municipal approval to operate and, if required, work to receive the final Certificate of Occupancy from the Tenant for the Premises.</a:t>
            </a:r>
          </a:p>
        </p:txBody>
      </p:sp>
      <p:sp>
        <p:nvSpPr>
          <p:cNvPr id="15" name="TextBox 14">
            <a:extLst>
              <a:ext uri="{FF2B5EF4-FFF2-40B4-BE49-F238E27FC236}">
                <a16:creationId xmlns:a16="http://schemas.microsoft.com/office/drawing/2014/main" id="{D974E380-BA81-0BE0-7FE1-ACC7B9C36575}"/>
              </a:ext>
            </a:extLst>
          </p:cNvPr>
          <p:cNvSpPr txBox="1"/>
          <p:nvPr/>
        </p:nvSpPr>
        <p:spPr>
          <a:xfrm>
            <a:off x="6705602" y="1457316"/>
            <a:ext cx="2814638" cy="369332"/>
          </a:xfrm>
          <a:prstGeom prst="rect">
            <a:avLst/>
          </a:prstGeom>
          <a:noFill/>
        </p:spPr>
        <p:txBody>
          <a:bodyPr wrap="square" rtlCol="0">
            <a:spAutoFit/>
          </a:bodyPr>
          <a:lstStyle/>
          <a:p>
            <a:r>
              <a:rPr lang="en-US" dirty="0">
                <a:solidFill>
                  <a:srgbClr val="002060"/>
                </a:solidFill>
              </a:rPr>
              <a:t>Warranties</a:t>
            </a:r>
          </a:p>
        </p:txBody>
      </p:sp>
      <p:sp>
        <p:nvSpPr>
          <p:cNvPr id="16" name="TextBox 15">
            <a:extLst>
              <a:ext uri="{FF2B5EF4-FFF2-40B4-BE49-F238E27FC236}">
                <a16:creationId xmlns:a16="http://schemas.microsoft.com/office/drawing/2014/main" id="{C5D6292C-C2F6-71B4-89F8-3F44A43E69DD}"/>
              </a:ext>
            </a:extLst>
          </p:cNvPr>
          <p:cNvSpPr txBox="1"/>
          <p:nvPr/>
        </p:nvSpPr>
        <p:spPr>
          <a:xfrm>
            <a:off x="6696154" y="1750243"/>
            <a:ext cx="4972050" cy="738664"/>
          </a:xfrm>
          <a:prstGeom prst="rect">
            <a:avLst/>
          </a:prstGeom>
          <a:noFill/>
        </p:spPr>
        <p:txBody>
          <a:bodyPr wrap="square" rtlCol="0">
            <a:spAutoFit/>
          </a:bodyPr>
          <a:lstStyle/>
          <a:p>
            <a:r>
              <a:rPr lang="en-US" sz="1400" dirty="0"/>
              <a:t>Where applicable, receive copies of all product warranties and guarantees for major systems, equipment, and finishes used in Tenant fit-out.</a:t>
            </a:r>
          </a:p>
        </p:txBody>
      </p:sp>
      <p:sp>
        <p:nvSpPr>
          <p:cNvPr id="17" name="TextBox 16">
            <a:extLst>
              <a:ext uri="{FF2B5EF4-FFF2-40B4-BE49-F238E27FC236}">
                <a16:creationId xmlns:a16="http://schemas.microsoft.com/office/drawing/2014/main" id="{8BA97E0C-4D7F-E99D-A7A1-AE7CFCA170E7}"/>
              </a:ext>
            </a:extLst>
          </p:cNvPr>
          <p:cNvSpPr txBox="1"/>
          <p:nvPr/>
        </p:nvSpPr>
        <p:spPr>
          <a:xfrm>
            <a:off x="6705602" y="3513302"/>
            <a:ext cx="2814638" cy="369332"/>
          </a:xfrm>
          <a:prstGeom prst="rect">
            <a:avLst/>
          </a:prstGeom>
          <a:noFill/>
        </p:spPr>
        <p:txBody>
          <a:bodyPr wrap="square" rtlCol="0">
            <a:spAutoFit/>
          </a:bodyPr>
          <a:lstStyle/>
          <a:p>
            <a:r>
              <a:rPr lang="en-US" dirty="0">
                <a:solidFill>
                  <a:srgbClr val="002060"/>
                </a:solidFill>
              </a:rPr>
              <a:t>Security Deposits</a:t>
            </a:r>
          </a:p>
        </p:txBody>
      </p:sp>
      <p:sp>
        <p:nvSpPr>
          <p:cNvPr id="18" name="TextBox 17">
            <a:extLst>
              <a:ext uri="{FF2B5EF4-FFF2-40B4-BE49-F238E27FC236}">
                <a16:creationId xmlns:a16="http://schemas.microsoft.com/office/drawing/2014/main" id="{A82ACCC3-36AE-DB1D-E538-E088B1B4E936}"/>
              </a:ext>
            </a:extLst>
          </p:cNvPr>
          <p:cNvSpPr txBox="1"/>
          <p:nvPr/>
        </p:nvSpPr>
        <p:spPr>
          <a:xfrm>
            <a:off x="6696154" y="3799033"/>
            <a:ext cx="4972050" cy="954107"/>
          </a:xfrm>
          <a:prstGeom prst="rect">
            <a:avLst/>
          </a:prstGeom>
          <a:noFill/>
        </p:spPr>
        <p:txBody>
          <a:bodyPr wrap="square" rtlCol="0">
            <a:spAutoFit/>
          </a:bodyPr>
          <a:lstStyle/>
          <a:p>
            <a:r>
              <a:rPr lang="en-US" sz="1400" dirty="0"/>
              <a:t>Upon satisfactory completion of project </a:t>
            </a:r>
            <a:r>
              <a:rPr lang="en-US" sz="1400" dirty="0" err="1"/>
              <a:t>punchlist</a:t>
            </a:r>
            <a:r>
              <a:rPr lang="en-US" sz="1400" dirty="0"/>
              <a:t> and after all base building damage and repair has been reconciled with each Tenant’s contractor, assist in the tracking of all security deposit balance release to each Tenant contractor.</a:t>
            </a:r>
          </a:p>
        </p:txBody>
      </p:sp>
      <p:sp>
        <p:nvSpPr>
          <p:cNvPr id="13" name="TextBox 12">
            <a:extLst>
              <a:ext uri="{FF2B5EF4-FFF2-40B4-BE49-F238E27FC236}">
                <a16:creationId xmlns:a16="http://schemas.microsoft.com/office/drawing/2014/main" id="{79DCB2B4-2B1B-735C-6F53-020DC9BE099D}"/>
              </a:ext>
            </a:extLst>
          </p:cNvPr>
          <p:cNvSpPr txBox="1"/>
          <p:nvPr/>
        </p:nvSpPr>
        <p:spPr>
          <a:xfrm>
            <a:off x="511427" y="4334920"/>
            <a:ext cx="2814638" cy="369332"/>
          </a:xfrm>
          <a:prstGeom prst="rect">
            <a:avLst/>
          </a:prstGeom>
          <a:noFill/>
        </p:spPr>
        <p:txBody>
          <a:bodyPr wrap="square" rtlCol="0">
            <a:spAutoFit/>
          </a:bodyPr>
          <a:lstStyle/>
          <a:p>
            <a:r>
              <a:rPr lang="en-US" dirty="0">
                <a:solidFill>
                  <a:srgbClr val="002060"/>
                </a:solidFill>
              </a:rPr>
              <a:t>As-Built Drawings</a:t>
            </a:r>
          </a:p>
        </p:txBody>
      </p:sp>
      <p:sp>
        <p:nvSpPr>
          <p:cNvPr id="14" name="TextBox 13">
            <a:extLst>
              <a:ext uri="{FF2B5EF4-FFF2-40B4-BE49-F238E27FC236}">
                <a16:creationId xmlns:a16="http://schemas.microsoft.com/office/drawing/2014/main" id="{B0D7BC54-2942-6A96-341D-88448C742B7C}"/>
              </a:ext>
            </a:extLst>
          </p:cNvPr>
          <p:cNvSpPr txBox="1"/>
          <p:nvPr/>
        </p:nvSpPr>
        <p:spPr>
          <a:xfrm>
            <a:off x="511427" y="4622165"/>
            <a:ext cx="4974972" cy="523220"/>
          </a:xfrm>
          <a:prstGeom prst="rect">
            <a:avLst/>
          </a:prstGeom>
          <a:noFill/>
        </p:spPr>
        <p:txBody>
          <a:bodyPr wrap="square" rtlCol="0">
            <a:spAutoFit/>
          </a:bodyPr>
          <a:lstStyle/>
          <a:p>
            <a:r>
              <a:rPr lang="en-US" sz="1400" dirty="0"/>
              <a:t>Receive the Tenant “as-built” drawings in electronic format and provide them to the Owner. </a:t>
            </a:r>
          </a:p>
        </p:txBody>
      </p:sp>
      <p:sp>
        <p:nvSpPr>
          <p:cNvPr id="4" name="Parallelogram 3">
            <a:extLst>
              <a:ext uri="{FF2B5EF4-FFF2-40B4-BE49-F238E27FC236}">
                <a16:creationId xmlns:a16="http://schemas.microsoft.com/office/drawing/2014/main" id="{58FF29F3-B8B1-9E21-C655-D58BEBB75667}"/>
              </a:ext>
            </a:extLst>
          </p:cNvPr>
          <p:cNvSpPr/>
          <p:nvPr/>
        </p:nvSpPr>
        <p:spPr>
          <a:xfrm rot="10800000">
            <a:off x="663208" y="285527"/>
            <a:ext cx="2150075" cy="976184"/>
          </a:xfrm>
          <a:prstGeom prst="parallelogram">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354543EE-9D83-E9E1-B333-C9E22CC57DF1}"/>
              </a:ext>
            </a:extLst>
          </p:cNvPr>
          <p:cNvSpPr txBox="1"/>
          <p:nvPr/>
        </p:nvSpPr>
        <p:spPr>
          <a:xfrm>
            <a:off x="953599" y="542784"/>
            <a:ext cx="1721704" cy="461665"/>
          </a:xfrm>
          <a:prstGeom prst="rect">
            <a:avLst/>
          </a:prstGeom>
          <a:noFill/>
        </p:spPr>
        <p:txBody>
          <a:bodyPr wrap="square" rtlCol="0">
            <a:spAutoFit/>
          </a:bodyPr>
          <a:lstStyle/>
          <a:p>
            <a:r>
              <a:rPr lang="en-US" sz="2400" b="1" i="1" dirty="0">
                <a:solidFill>
                  <a:schemeClr val="bg1"/>
                </a:solidFill>
              </a:rPr>
              <a:t>CLOSE-OUT</a:t>
            </a:r>
          </a:p>
        </p:txBody>
      </p:sp>
      <p:sp>
        <p:nvSpPr>
          <p:cNvPr id="27" name="TextBox 26">
            <a:extLst>
              <a:ext uri="{FF2B5EF4-FFF2-40B4-BE49-F238E27FC236}">
                <a16:creationId xmlns:a16="http://schemas.microsoft.com/office/drawing/2014/main" id="{E7E6FFFC-70D2-1630-75A0-E77AA721D057}"/>
              </a:ext>
            </a:extLst>
          </p:cNvPr>
          <p:cNvSpPr txBox="1"/>
          <p:nvPr/>
        </p:nvSpPr>
        <p:spPr>
          <a:xfrm>
            <a:off x="6705602" y="2470978"/>
            <a:ext cx="2814638" cy="369332"/>
          </a:xfrm>
          <a:prstGeom prst="rect">
            <a:avLst/>
          </a:prstGeom>
          <a:noFill/>
        </p:spPr>
        <p:txBody>
          <a:bodyPr wrap="square" rtlCol="0">
            <a:spAutoFit/>
          </a:bodyPr>
          <a:lstStyle/>
          <a:p>
            <a:r>
              <a:rPr lang="en-US" dirty="0">
                <a:solidFill>
                  <a:srgbClr val="002060"/>
                </a:solidFill>
              </a:rPr>
              <a:t>TI Reconciliation</a:t>
            </a:r>
          </a:p>
        </p:txBody>
      </p:sp>
      <p:sp>
        <p:nvSpPr>
          <p:cNvPr id="28" name="TextBox 27">
            <a:extLst>
              <a:ext uri="{FF2B5EF4-FFF2-40B4-BE49-F238E27FC236}">
                <a16:creationId xmlns:a16="http://schemas.microsoft.com/office/drawing/2014/main" id="{6D20F461-A79A-CE35-2F0F-27E887163787}"/>
              </a:ext>
            </a:extLst>
          </p:cNvPr>
          <p:cNvSpPr txBox="1"/>
          <p:nvPr/>
        </p:nvSpPr>
        <p:spPr>
          <a:xfrm>
            <a:off x="6696154" y="2774638"/>
            <a:ext cx="4972050" cy="738664"/>
          </a:xfrm>
          <a:prstGeom prst="rect">
            <a:avLst/>
          </a:prstGeom>
          <a:noFill/>
        </p:spPr>
        <p:txBody>
          <a:bodyPr wrap="square" rtlCol="0">
            <a:spAutoFit/>
          </a:bodyPr>
          <a:lstStyle/>
          <a:p>
            <a:r>
              <a:rPr lang="en-US" sz="1400" dirty="0"/>
              <a:t>Review project close-out documentation and upon satisfactory submission of such, recommend release of Tenant Improvement and/or inducements, if applicable.</a:t>
            </a:r>
          </a:p>
        </p:txBody>
      </p:sp>
      <p:pic>
        <p:nvPicPr>
          <p:cNvPr id="31" name="Picture 30" descr="A picture containing font, graphics, graphic design, typography&#10;&#10;Description automatically generated">
            <a:extLst>
              <a:ext uri="{FF2B5EF4-FFF2-40B4-BE49-F238E27FC236}">
                <a16:creationId xmlns:a16="http://schemas.microsoft.com/office/drawing/2014/main" id="{E402A44C-6035-2D9C-F846-9ACFE55DC20D}"/>
              </a:ext>
            </a:extLst>
          </p:cNvPr>
          <p:cNvPicPr>
            <a:picLocks noChangeAspect="1"/>
          </p:cNvPicPr>
          <p:nvPr/>
        </p:nvPicPr>
        <p:blipFill>
          <a:blip r:embed="rId2"/>
          <a:stretch>
            <a:fillRect/>
          </a:stretch>
        </p:blipFill>
        <p:spPr>
          <a:xfrm>
            <a:off x="9741690" y="6289676"/>
            <a:ext cx="2287501" cy="387795"/>
          </a:xfrm>
          <a:prstGeom prst="rect">
            <a:avLst/>
          </a:prstGeom>
        </p:spPr>
      </p:pic>
      <p:sp>
        <p:nvSpPr>
          <p:cNvPr id="32" name="TextBox 31">
            <a:extLst>
              <a:ext uri="{FF2B5EF4-FFF2-40B4-BE49-F238E27FC236}">
                <a16:creationId xmlns:a16="http://schemas.microsoft.com/office/drawing/2014/main" id="{36CBC9D1-DEEE-8BEE-C145-71C0AAD04D87}"/>
              </a:ext>
            </a:extLst>
          </p:cNvPr>
          <p:cNvSpPr txBox="1"/>
          <p:nvPr/>
        </p:nvSpPr>
        <p:spPr>
          <a:xfrm>
            <a:off x="6543676" y="311799"/>
            <a:ext cx="5301222" cy="646331"/>
          </a:xfrm>
          <a:prstGeom prst="rect">
            <a:avLst/>
          </a:prstGeom>
          <a:noFill/>
        </p:spPr>
        <p:txBody>
          <a:bodyPr wrap="square" rtlCol="0">
            <a:spAutoFit/>
          </a:bodyPr>
          <a:lstStyle/>
          <a:p>
            <a:pPr algn="r"/>
            <a:r>
              <a:rPr lang="en-US" sz="3600" dirty="0">
                <a:solidFill>
                  <a:srgbClr val="002060"/>
                </a:solidFill>
              </a:rPr>
              <a:t>phase 5 – scope of services</a:t>
            </a:r>
          </a:p>
        </p:txBody>
      </p:sp>
    </p:spTree>
    <p:extLst>
      <p:ext uri="{BB962C8B-B14F-4D97-AF65-F5344CB8AC3E}">
        <p14:creationId xmlns:p14="http://schemas.microsoft.com/office/powerpoint/2010/main" val="152731407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27622</TotalTime>
  <Words>4487</Words>
  <Application>Microsoft Macintosh PowerPoint</Application>
  <PresentationFormat>Widescreen</PresentationFormat>
  <Paragraphs>260</Paragraphs>
  <Slides>21</Slides>
  <Notes>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Garrett Greeby</dc:creator>
  <cp:lastModifiedBy>Garrett Greeby</cp:lastModifiedBy>
  <cp:revision>60</cp:revision>
  <cp:lastPrinted>2025-07-17T00:53:15Z</cp:lastPrinted>
  <dcterms:created xsi:type="dcterms:W3CDTF">2023-06-19T17:56:53Z</dcterms:created>
  <dcterms:modified xsi:type="dcterms:W3CDTF">2025-07-17T03:00:32Z</dcterms:modified>
</cp:coreProperties>
</file>